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8" r:id="rId4"/>
    <p:sldMasterId id="2147483681" r:id="rId5"/>
  </p:sldMasterIdLst>
  <p:notesMasterIdLst>
    <p:notesMasterId r:id="rId8"/>
  </p:notesMasterIdLst>
  <p:handoutMasterIdLst>
    <p:handoutMasterId r:id="rId29"/>
  </p:handoutMasterIdLst>
  <p:sldIdLst>
    <p:sldId id="256" r:id="rId6"/>
    <p:sldId id="257" r:id="rId7"/>
    <p:sldId id="370" r:id="rId9"/>
    <p:sldId id="372" r:id="rId10"/>
    <p:sldId id="393" r:id="rId11"/>
    <p:sldId id="394" r:id="rId12"/>
    <p:sldId id="395" r:id="rId13"/>
    <p:sldId id="396" r:id="rId14"/>
    <p:sldId id="397" r:id="rId15"/>
    <p:sldId id="398" r:id="rId16"/>
    <p:sldId id="399" r:id="rId17"/>
    <p:sldId id="400" r:id="rId18"/>
    <p:sldId id="401" r:id="rId19"/>
    <p:sldId id="402" r:id="rId20"/>
    <p:sldId id="403" r:id="rId21"/>
    <p:sldId id="404" r:id="rId22"/>
    <p:sldId id="405" r:id="rId23"/>
    <p:sldId id="406" r:id="rId24"/>
    <p:sldId id="407" r:id="rId25"/>
    <p:sldId id="408" r:id="rId26"/>
    <p:sldId id="409" r:id="rId27"/>
    <p:sldId id="276" r:id="rId28"/>
  </p:sldIdLst>
  <p:sldSz cx="12192000" cy="6858000"/>
  <p:notesSz cx="6794500" cy="99314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2" userDrawn="1">
          <p15:clr>
            <a:srgbClr val="A4A3A4"/>
          </p15:clr>
        </p15:guide>
        <p15:guide id="2" pos="39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f" initials="D"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B286"/>
    <a:srgbClr val="0BB6AD"/>
    <a:srgbClr val="5B9BD5"/>
    <a:srgbClr val="41719C"/>
    <a:srgbClr val="BED0E9"/>
    <a:srgbClr val="804121"/>
    <a:srgbClr val="EAD5C3"/>
    <a:srgbClr val="DFC094"/>
    <a:srgbClr val="E6E6E6"/>
    <a:srgbClr val="115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59" autoAdjust="0"/>
    <p:restoredTop sz="94227" autoAdjust="0"/>
  </p:normalViewPr>
  <p:slideViewPr>
    <p:cSldViewPr snapToGrid="0" showGuides="1">
      <p:cViewPr varScale="1">
        <p:scale>
          <a:sx n="104" d="100"/>
          <a:sy n="104" d="100"/>
        </p:scale>
        <p:origin x="960" y="96"/>
      </p:cViewPr>
      <p:guideLst>
        <p:guide orient="horz" pos="2142"/>
        <p:guide pos="392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4" Type="http://schemas.openxmlformats.org/officeDocument/2006/relationships/tags" Target="tags/tag225.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handoutMaster" Target="handoutMasters/handoutMaster1.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E925DED7-4102-4E3B-9036-4E4503E088C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36239F97-E830-4242-93AA-30D5979B4D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239F97-E830-4242-93AA-30D5979B4D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239F97-E830-4242-93AA-30D5979B4D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5C18B5B-08FB-4488-9A76-9FA5EB421B2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8DD4C1-BFAB-41C6-8C61-1090F1F9CFA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3" name="文本框 2"/>
          <p:cNvSpPr txBox="1"/>
          <p:nvPr userDrawn="1"/>
        </p:nvSpPr>
        <p:spPr>
          <a:xfrm>
            <a:off x="572718" y="705535"/>
            <a:ext cx="4308872" cy="584775"/>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zh-CN" sz="2400" dirty="0">
                <a:solidFill>
                  <a:srgbClr val="DBB286"/>
                </a:solidFill>
                <a:latin typeface="OPPOSans H" panose="00020600040101010101" pitchFamily="18" charset="-122"/>
                <a:ea typeface="OPPOSans H" panose="00020600040101010101" pitchFamily="18" charset="-122"/>
                <a:cs typeface="OPPOSans H" panose="00020600040101010101" pitchFamily="18" charset="-122"/>
              </a:rPr>
              <a:t>Click here to add your title</a:t>
            </a:r>
            <a:endParaRPr kumimoji="1" lang="en-US" altLang="zh-CN" sz="2400" dirty="0">
              <a:solidFill>
                <a:srgbClr val="DBB286"/>
              </a:solidFill>
              <a:latin typeface="OPPOSans H" panose="00020600040101010101" pitchFamily="18" charset="-122"/>
              <a:ea typeface="OPPOSans H" panose="00020600040101010101" pitchFamily="18" charset="-122"/>
              <a:cs typeface="OPPOSans H" panose="00020600040101010101" pitchFamily="18" charset="-122"/>
            </a:endParaRPr>
          </a:p>
          <a:p>
            <a:pPr algn="l"/>
            <a:endParaRPr lang="zh-CN" altLang="en-US" sz="1400" dirty="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showMasterSp="0" userDrawn="1">
  <p:cSld name="节标题">
    <p:spTree>
      <p:nvGrpSpPr>
        <p:cNvPr id="1" name=""/>
        <p:cNvGrpSpPr/>
        <p:nvPr/>
      </p:nvGrpSpPr>
      <p:grpSpPr>
        <a:xfrm>
          <a:off x="0" y="0"/>
          <a:ext cx="0" cy="0"/>
          <a:chOff x="0" y="0"/>
          <a:chExt cx="0" cy="0"/>
        </a:xfrm>
      </p:grpSpPr>
      <p:sp>
        <p:nvSpPr>
          <p:cNvPr id="20" name="标题 1"/>
          <p:cNvSpPr>
            <a:spLocks noGrp="1"/>
          </p:cNvSpPr>
          <p:nvPr userDrawn="1">
            <p:ph type="title"/>
          </p:nvPr>
        </p:nvSpPr>
        <p:spPr>
          <a:xfrm>
            <a:off x="6101304" y="2397956"/>
            <a:ext cx="5419185" cy="895350"/>
          </a:xfrm>
        </p:spPr>
        <p:txBody>
          <a:bodyPr anchor="b">
            <a:normAutofit/>
          </a:bodyPr>
          <a:lstStyle>
            <a:lvl1pPr algn="l">
              <a:defRPr sz="2400" b="1">
                <a:solidFill>
                  <a:schemeClr val="tx1"/>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6102420" y="3293307"/>
            <a:ext cx="5419185" cy="1015623"/>
          </a:xfrm>
        </p:spPr>
        <p:txBody>
          <a:bodyPr anchor="t">
            <a:normAutofit/>
          </a:bodyPr>
          <a:lstStyle>
            <a:lvl1pPr marL="0" indent="0" algn="l">
              <a:lnSpc>
                <a:spcPct val="100000"/>
              </a:lnSpc>
              <a:buNone/>
              <a:defRPr sz="11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endParaRPr 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434960" y="7641233"/>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938960" y="7641233"/>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9700560" y="7641233"/>
            <a:ext cx="2700000" cy="316800"/>
          </a:xfrm>
        </p:spPr>
        <p:txBody>
          <a:bodyPr/>
          <a:lstStyle/>
          <a:p>
            <a:fld id="{49AE70B2-8BF9-45C0-BB95-33D1B9D3A854}"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cxnSp>
        <p:nvCxnSpPr>
          <p:cNvPr id="8" name="直接连接符 7"/>
          <p:cNvCxnSpPr/>
          <p:nvPr userDrawn="1"/>
        </p:nvCxnSpPr>
        <p:spPr>
          <a:xfrm>
            <a:off x="666270" y="912477"/>
            <a:ext cx="10859461" cy="0"/>
          </a:xfrm>
          <a:prstGeom prst="line">
            <a:avLst/>
          </a:prstGeom>
          <a:ln w="12700">
            <a:gradFill>
              <a:gsLst>
                <a:gs pos="49680">
                  <a:srgbClr val="0A7F98">
                    <a:alpha val="90000"/>
                  </a:srgbClr>
                </a:gs>
                <a:gs pos="30000">
                  <a:schemeClr val="tx1"/>
                </a:gs>
                <a:gs pos="70000">
                  <a:schemeClr val="tx2"/>
                </a:gs>
              </a:gsLst>
              <a:lin ang="5400000" scaled="1"/>
            </a:gradFill>
            <a:prstDash val="sysDash"/>
          </a:ln>
        </p:spPr>
        <p:style>
          <a:lnRef idx="1">
            <a:schemeClr val="accent1"/>
          </a:lnRef>
          <a:fillRef idx="0">
            <a:schemeClr val="accent1"/>
          </a:fillRef>
          <a:effectRef idx="0">
            <a:schemeClr val="accent1"/>
          </a:effectRef>
          <a:fontRef idx="minor">
            <a:schemeClr val="tx1"/>
          </a:fontRef>
        </p:style>
      </p:cxnSp>
      <p:sp>
        <p:nvSpPr>
          <p:cNvPr id="9" name="平行四边形 8"/>
          <p:cNvSpPr/>
          <p:nvPr userDrawn="1"/>
        </p:nvSpPr>
        <p:spPr>
          <a:xfrm>
            <a:off x="625312" y="912477"/>
            <a:ext cx="2091039" cy="105832"/>
          </a:xfrm>
          <a:prstGeom prst="parallelogram">
            <a:avLst>
              <a:gd name="adj" fmla="val 25558"/>
            </a:avLst>
          </a:prstGeom>
          <a:gradFill flip="none" rotWithShape="1">
            <a:gsLst>
              <a:gs pos="50000">
                <a:srgbClr val="2396B8"/>
              </a:gs>
              <a:gs pos="30000">
                <a:schemeClr val="tx1"/>
              </a:gs>
              <a:gs pos="70000">
                <a:schemeClr val="tx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cxnSp>
        <p:nvCxnSpPr>
          <p:cNvPr id="10" name="直接连接符 9"/>
          <p:cNvCxnSpPr/>
          <p:nvPr userDrawn="1"/>
        </p:nvCxnSpPr>
        <p:spPr>
          <a:xfrm>
            <a:off x="837046" y="6350000"/>
            <a:ext cx="10865187" cy="0"/>
          </a:xfrm>
          <a:prstGeom prst="line">
            <a:avLst/>
          </a:prstGeom>
          <a:ln w="12700">
            <a:gradFill flip="none" rotWithShape="1">
              <a:gsLst>
                <a:gs pos="49680">
                  <a:srgbClr val="0A7F98">
                    <a:alpha val="90000"/>
                  </a:srgbClr>
                </a:gs>
                <a:gs pos="30000">
                  <a:schemeClr val="tx1"/>
                </a:gs>
                <a:gs pos="70000">
                  <a:schemeClr val="tx2"/>
                </a:gs>
              </a:gsLst>
              <a:lin ang="0" scaled="1"/>
              <a:tileRect/>
            </a:gra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9"/>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6"/>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6"/>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6"/>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9"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9"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6"/>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6"/>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9" name="文本占位符 8"/>
          <p:cNvSpPr>
            <a:spLocks noGrp="1"/>
          </p:cNvSpPr>
          <p:nvPr>
            <p:ph type="body" sz="quarter" idx="10"/>
          </p:nvPr>
        </p:nvSpPr>
        <p:spPr>
          <a:xfrm>
            <a:off x="1432192" y="231000"/>
            <a:ext cx="3643312" cy="406400"/>
          </a:xfrm>
          <a:prstGeom prst="rect">
            <a:avLst/>
          </a:prstGeom>
        </p:spPr>
        <p:txBody>
          <a:bodyPr/>
          <a:lstStyle>
            <a:lvl1pPr marL="0" indent="0">
              <a:buFontTx/>
              <a:buNone/>
              <a:defRPr sz="2400" b="1">
                <a:solidFill>
                  <a:schemeClr val="accent1"/>
                </a:solidFill>
                <a:latin typeface="+mj-ea"/>
                <a:ea typeface="+mj-ea"/>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5" name="页脚占位符 4"/>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6" name="灯片编号占位符 5"/>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5" name="页脚占位符 4"/>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6" name="灯片编号占位符 5"/>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grpSp>
        <p:nvGrpSpPr>
          <p:cNvPr id="7" name="组合 113"/>
          <p:cNvGrpSpPr/>
          <p:nvPr userDrawn="1"/>
        </p:nvGrpSpPr>
        <p:grpSpPr>
          <a:xfrm>
            <a:off x="1" y="26"/>
            <a:ext cx="12191999" cy="720000"/>
            <a:chOff x="0" y="0"/>
            <a:chExt cx="12191999" cy="720000"/>
          </a:xfrm>
        </p:grpSpPr>
        <p:sp>
          <p:nvSpPr>
            <p:cNvPr id="8" name="矩形 114"/>
            <p:cNvSpPr/>
            <p:nvPr/>
          </p:nvSpPr>
          <p:spPr>
            <a:xfrm>
              <a:off x="0" y="0"/>
              <a:ext cx="12191999" cy="720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9" name="Freeform 15"/>
            <p:cNvSpPr>
              <a:spLocks noChangeAspect="1"/>
            </p:cNvSpPr>
            <p:nvPr/>
          </p:nvSpPr>
          <p:spPr bwMode="auto">
            <a:xfrm>
              <a:off x="8407057" y="0"/>
              <a:ext cx="3784942" cy="720000"/>
            </a:xfrm>
            <a:custGeom>
              <a:avLst/>
              <a:gdLst>
                <a:gd name="T0" fmla="*/ 8631 w 14188"/>
                <a:gd name="T1" fmla="*/ 0 h 2667"/>
                <a:gd name="T2" fmla="*/ 14188 w 14188"/>
                <a:gd name="T3" fmla="*/ 1041 h 2667"/>
                <a:gd name="T4" fmla="*/ 14188 w 14188"/>
                <a:gd name="T5" fmla="*/ 2667 h 2667"/>
                <a:gd name="T6" fmla="*/ 0 w 14188"/>
                <a:gd name="T7" fmla="*/ 2667 h 2667"/>
                <a:gd name="T8" fmla="*/ 8631 w 14188"/>
                <a:gd name="T9" fmla="*/ 0 h 2667"/>
              </a:gdLst>
              <a:ahLst/>
              <a:cxnLst>
                <a:cxn ang="0">
                  <a:pos x="T0" y="T1"/>
                </a:cxn>
                <a:cxn ang="0">
                  <a:pos x="T2" y="T3"/>
                </a:cxn>
                <a:cxn ang="0">
                  <a:pos x="T4" y="T5"/>
                </a:cxn>
                <a:cxn ang="0">
                  <a:pos x="T6" y="T7"/>
                </a:cxn>
                <a:cxn ang="0">
                  <a:pos x="T8" y="T9"/>
                </a:cxn>
              </a:cxnLst>
              <a:rect l="0" t="0" r="r" b="b"/>
              <a:pathLst>
                <a:path w="14188" h="2667">
                  <a:moveTo>
                    <a:pt x="8631" y="0"/>
                  </a:moveTo>
                  <a:cubicBezTo>
                    <a:pt x="10591" y="0"/>
                    <a:pt x="12465" y="369"/>
                    <a:pt x="14188" y="1041"/>
                  </a:cubicBezTo>
                  <a:lnTo>
                    <a:pt x="14188" y="2667"/>
                  </a:lnTo>
                  <a:lnTo>
                    <a:pt x="0" y="2667"/>
                  </a:lnTo>
                  <a:cubicBezTo>
                    <a:pt x="2457" y="985"/>
                    <a:pt x="5429" y="0"/>
                    <a:pt x="8631" y="0"/>
                  </a:cubicBezTo>
                  <a:close/>
                </a:path>
              </a:pathLst>
            </a:custGeom>
            <a:solidFill>
              <a:schemeClr val="accent2">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cs typeface="+mn-ea"/>
                <a:sym typeface="+mn-lt"/>
              </a:endParaRPr>
            </a:p>
          </p:txBody>
        </p:sp>
        <p:sp>
          <p:nvSpPr>
            <p:cNvPr id="10" name="Freeform 16"/>
            <p:cNvSpPr>
              <a:spLocks noChangeAspect="1"/>
            </p:cNvSpPr>
            <p:nvPr/>
          </p:nvSpPr>
          <p:spPr bwMode="auto">
            <a:xfrm>
              <a:off x="9265474" y="0"/>
              <a:ext cx="2926525" cy="720000"/>
            </a:xfrm>
            <a:custGeom>
              <a:avLst/>
              <a:gdLst>
                <a:gd name="T0" fmla="*/ 10968 w 10968"/>
                <a:gd name="T1" fmla="*/ 0 h 2667"/>
                <a:gd name="T2" fmla="*/ 10968 w 10968"/>
                <a:gd name="T3" fmla="*/ 1983 h 2667"/>
                <a:gd name="T4" fmla="*/ 7157 w 10968"/>
                <a:gd name="T5" fmla="*/ 2667 h 2667"/>
                <a:gd name="T6" fmla="*/ 0 w 10968"/>
                <a:gd name="T7" fmla="*/ 0 h 2667"/>
                <a:gd name="T8" fmla="*/ 10968 w 10968"/>
                <a:gd name="T9" fmla="*/ 0 h 2667"/>
              </a:gdLst>
              <a:ahLst/>
              <a:cxnLst>
                <a:cxn ang="0">
                  <a:pos x="T0" y="T1"/>
                </a:cxn>
                <a:cxn ang="0">
                  <a:pos x="T2" y="T3"/>
                </a:cxn>
                <a:cxn ang="0">
                  <a:pos x="T4" y="T5"/>
                </a:cxn>
                <a:cxn ang="0">
                  <a:pos x="T6" y="T7"/>
                </a:cxn>
                <a:cxn ang="0">
                  <a:pos x="T8" y="T9"/>
                </a:cxn>
              </a:cxnLst>
              <a:rect l="0" t="0" r="r" b="b"/>
              <a:pathLst>
                <a:path w="10968" h="2667">
                  <a:moveTo>
                    <a:pt x="10968" y="0"/>
                  </a:moveTo>
                  <a:lnTo>
                    <a:pt x="10968" y="1983"/>
                  </a:lnTo>
                  <a:cubicBezTo>
                    <a:pt x="9781" y="2425"/>
                    <a:pt x="8497" y="2667"/>
                    <a:pt x="7157" y="2667"/>
                  </a:cubicBezTo>
                  <a:cubicBezTo>
                    <a:pt x="4420" y="2667"/>
                    <a:pt x="1918" y="1661"/>
                    <a:pt x="0" y="0"/>
                  </a:cubicBezTo>
                  <a:lnTo>
                    <a:pt x="10968" y="0"/>
                  </a:lnTo>
                  <a:close/>
                </a:path>
              </a:pathLst>
            </a:custGeom>
            <a:solidFill>
              <a:schemeClr val="accent2">
                <a:lumMod val="60000"/>
                <a:lumOff val="4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cs typeface="+mn-ea"/>
                <a:sym typeface="+mn-lt"/>
              </a:endParaRPr>
            </a:p>
          </p:txBody>
        </p:sp>
      </p:grpSp>
      <p:sp>
        <p:nvSpPr>
          <p:cNvPr id="12" name="矩形 118"/>
          <p:cNvSpPr/>
          <p:nvPr userDrawn="1"/>
        </p:nvSpPr>
        <p:spPr>
          <a:xfrm>
            <a:off x="213201" y="226516"/>
            <a:ext cx="325126" cy="32512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cs typeface="+mn-ea"/>
              <a:sym typeface="+mn-lt"/>
            </a:endParaRPr>
          </a:p>
        </p:txBody>
      </p:sp>
      <p:sp>
        <p:nvSpPr>
          <p:cNvPr id="16" name="文本占位符 15"/>
          <p:cNvSpPr>
            <a:spLocks noGrp="1"/>
          </p:cNvSpPr>
          <p:nvPr>
            <p:ph type="body" sz="quarter" idx="13"/>
          </p:nvPr>
        </p:nvSpPr>
        <p:spPr>
          <a:xfrm>
            <a:off x="838200" y="109999"/>
            <a:ext cx="5401280" cy="500054"/>
          </a:xfrm>
        </p:spPr>
        <p:txBody>
          <a:bodyPr/>
          <a:lstStyle>
            <a:lvl1pPr marL="0" indent="0">
              <a:buNone/>
              <a:defRPr/>
            </a:lvl1pPr>
            <a:lvl2pPr marL="457200" indent="0">
              <a:buNone/>
              <a:defRPr/>
            </a:lvl2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4" name="页脚占位符 3"/>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5" name="灯片编号占位符 4"/>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3" name="页脚占位符 2"/>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4" name="灯片编号占位符 3"/>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6" name="页脚占位符 5"/>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7" name="灯片编号占位符 6"/>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微软雅黑" panose="020B0503020204020204" pitchFamily="34" charset="-122"/>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6" name="页脚占位符 5"/>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7" name="灯片编号占位符 6"/>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5" name="页脚占位符 4"/>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6" name="灯片编号占位符 5"/>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5" name="页脚占位符 4"/>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6" name="灯片编号占位符 5"/>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5_Title Slide">
    <p:spTree>
      <p:nvGrpSpPr>
        <p:cNvPr id="1" name=""/>
        <p:cNvGrpSpPr/>
        <p:nvPr/>
      </p:nvGrpSpPr>
      <p:grpSpPr>
        <a:xfrm>
          <a:off x="0" y="0"/>
          <a:ext cx="0" cy="0"/>
          <a:chOff x="0" y="0"/>
          <a:chExt cx="0" cy="0"/>
        </a:xfrm>
      </p:grpSpPr>
      <p:sp>
        <p:nvSpPr>
          <p:cNvPr id="4" name="Picture Placeholder 2"/>
          <p:cNvSpPr>
            <a:spLocks noGrp="1"/>
          </p:cNvSpPr>
          <p:nvPr>
            <p:ph type="pic" sz="quarter" idx="13"/>
          </p:nvPr>
        </p:nvSpPr>
        <p:spPr>
          <a:xfrm>
            <a:off x="5398953" y="1701235"/>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5" name="Picture Placeholder 2"/>
          <p:cNvSpPr>
            <a:spLocks noGrp="1"/>
          </p:cNvSpPr>
          <p:nvPr>
            <p:ph type="pic" sz="quarter" idx="14"/>
          </p:nvPr>
        </p:nvSpPr>
        <p:spPr>
          <a:xfrm>
            <a:off x="1188391" y="3986562"/>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6" name="Picture Placeholder 2"/>
          <p:cNvSpPr>
            <a:spLocks noGrp="1"/>
          </p:cNvSpPr>
          <p:nvPr>
            <p:ph type="pic" sz="quarter" idx="15"/>
          </p:nvPr>
        </p:nvSpPr>
        <p:spPr>
          <a:xfrm>
            <a:off x="3293672" y="3986562"/>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7" name="Picture Placeholder 2"/>
          <p:cNvSpPr>
            <a:spLocks noGrp="1"/>
          </p:cNvSpPr>
          <p:nvPr>
            <p:ph type="pic" sz="quarter" idx="16"/>
          </p:nvPr>
        </p:nvSpPr>
        <p:spPr>
          <a:xfrm>
            <a:off x="5398953" y="3986562"/>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8" name="Picture Placeholder 2"/>
          <p:cNvSpPr>
            <a:spLocks noGrp="1"/>
          </p:cNvSpPr>
          <p:nvPr>
            <p:ph type="pic" sz="quarter" idx="17"/>
          </p:nvPr>
        </p:nvSpPr>
        <p:spPr>
          <a:xfrm>
            <a:off x="7504234" y="3986562"/>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11" name="Picture Placeholder 2"/>
          <p:cNvSpPr>
            <a:spLocks noGrp="1"/>
          </p:cNvSpPr>
          <p:nvPr>
            <p:ph type="pic" sz="quarter" idx="18"/>
          </p:nvPr>
        </p:nvSpPr>
        <p:spPr>
          <a:xfrm>
            <a:off x="9609515" y="3986562"/>
            <a:ext cx="1394093" cy="1394093"/>
          </a:xfrm>
          <a:prstGeom prst="ellipse">
            <a:avLst/>
          </a:prstGeom>
          <a:pattFill prst="lgCheck">
            <a:fgClr>
              <a:schemeClr val="bg2">
                <a:lumMod val="90000"/>
              </a:schemeClr>
            </a:fgClr>
            <a:bgClr>
              <a:schemeClr val="bg1"/>
            </a:bgClr>
          </a:pattFill>
        </p:spPr>
        <p:txBody>
          <a:bodyPr vert="horz" wrap="square" lIns="91440" tIns="45720" rIns="91440" bIns="45720" numCol="1" rtlCol="0" anchor="ctr" anchorCtr="0" compatLnSpc="1">
            <a:normAutofit/>
          </a:bodyPr>
          <a:lstStyle>
            <a:lvl1pPr marL="0" indent="0" algn="ctr">
              <a:buNone/>
              <a:defRPr sz="1600" b="1" i="0" baseline="0">
                <a:latin typeface="Source Sans Pro" panose="020B0503030403020204" charset="0"/>
                <a:ea typeface="Source Sans Pro" panose="020B0503030403020204" charset="0"/>
                <a:cs typeface="Source Sans Pro" panose="020B0503030403020204" charset="0"/>
              </a:defRPr>
            </a:lvl1pPr>
          </a:lstStyle>
          <a:p>
            <a:pPr marL="0" marR="0" lvl="0" indent="0" algn="ctr" defTabSz="914400" rtl="0" eaLnBrk="0" fontAlgn="base" latinLnBrk="0" hangingPunct="0">
              <a:lnSpc>
                <a:spcPct val="90000"/>
              </a:lnSpc>
              <a:spcBef>
                <a:spcPts val="1000"/>
              </a:spcBef>
              <a:spcAft>
                <a:spcPct val="0"/>
              </a:spcAft>
              <a:buClrTx/>
              <a:buSzTx/>
              <a:buFont typeface="Arial" panose="020B0604020202020204" pitchFamily="34" charset="0"/>
              <a:buNone/>
              <a:defRPr/>
            </a:pPr>
            <a:r>
              <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rPr>
              <a:t>Click icon to add picture</a:t>
            </a:r>
            <a:endParaRPr kumimoji="0" lang="en-US" sz="1600" b="1" i="0" u="none" strike="noStrike" kern="1200" cap="none" spc="0" normalizeH="0" baseline="0" noProof="0" dirty="0">
              <a:ln>
                <a:noFill/>
              </a:ln>
              <a:solidFill>
                <a:schemeClr val="tx1"/>
              </a:solidFill>
              <a:effectLst/>
              <a:uLnTx/>
              <a:uFillTx/>
              <a:latin typeface="Source Sans Pro" panose="020B0503030403020204" charset="0"/>
              <a:ea typeface="Source Sans Pro" panose="020B0503030403020204" charset="0"/>
              <a:cs typeface="Source Sans Pro" panose="020B0503030403020204" charset="0"/>
            </a:endParaRPr>
          </a:p>
        </p:txBody>
      </p:sp>
      <p:sp>
        <p:nvSpPr>
          <p:cNvPr id="9" name="Title 13"/>
          <p:cNvSpPr>
            <a:spLocks noGrp="1"/>
          </p:cNvSpPr>
          <p:nvPr>
            <p:ph type="title"/>
          </p:nvPr>
        </p:nvSpPr>
        <p:spPr>
          <a:xfrm>
            <a:off x="577959" y="642541"/>
            <a:ext cx="7120013" cy="771592"/>
          </a:xfrm>
          <a:prstGeom prst="rect">
            <a:avLst/>
          </a:prstGeom>
        </p:spPr>
        <p:txBody>
          <a:bodyPr/>
          <a:lstStyle>
            <a:lvl1pPr>
              <a:lnSpc>
                <a:spcPct val="75000"/>
              </a:lnSpc>
              <a:defRPr sz="4800" b="1" i="0">
                <a:solidFill>
                  <a:schemeClr val="tx1"/>
                </a:solidFill>
                <a:latin typeface="Bebas Neue" charset="0"/>
                <a:ea typeface="Bebas Neue" charset="0"/>
                <a:cs typeface="Bebas Neue" charset="0"/>
              </a:defRPr>
            </a:lvl1pPr>
          </a:lstStyle>
          <a:p>
            <a:r>
              <a:rPr lang="en-US" dirty="0"/>
              <a:t>Click to edit Master title style</a:t>
            </a:r>
            <a:endParaRPr lang="en-US" dirty="0"/>
          </a:p>
        </p:txBody>
      </p:sp>
      <p:sp>
        <p:nvSpPr>
          <p:cNvPr id="2" name="日期占位符 1"/>
          <p:cNvSpPr>
            <a:spLocks noGrp="1"/>
          </p:cNvSpPr>
          <p:nvPr>
            <p:ph type="dt" sz="half" idx="19"/>
          </p:nvPr>
        </p:nvSpPr>
        <p:spPr/>
        <p:txBody>
          <a:bodyPr/>
          <a:lstStyle/>
          <a:p>
            <a:pPr lvl="0" eaLnBrk="1" hangingPunct="1">
              <a:buClrTx/>
            </a:pPr>
            <a:endParaRPr lang="zh-CN" altLang="en-US" sz="1200" dirty="0">
              <a:solidFill>
                <a:srgbClr val="898989"/>
              </a:solidFill>
            </a:endParaRPr>
          </a:p>
        </p:txBody>
      </p:sp>
      <p:sp>
        <p:nvSpPr>
          <p:cNvPr id="3" name="页脚占位符 2"/>
          <p:cNvSpPr>
            <a:spLocks noGrp="1"/>
          </p:cNvSpPr>
          <p:nvPr>
            <p:ph type="ftr" sz="quarter" idx="20"/>
          </p:nvPr>
        </p:nvSpPr>
        <p:spPr/>
        <p:txBody>
          <a:bodyPr/>
          <a:lstStyle/>
          <a:p>
            <a:pPr lvl="0" algn="ctr" eaLnBrk="1" hangingPunct="1">
              <a:buClrTx/>
            </a:pPr>
            <a:endParaRPr lang="zh-CN" altLang="en-US" sz="1200" dirty="0">
              <a:solidFill>
                <a:srgbClr val="898989"/>
              </a:solidFill>
            </a:endParaRPr>
          </a:p>
        </p:txBody>
      </p:sp>
      <p:sp>
        <p:nvSpPr>
          <p:cNvPr id="10" name="灯片编号占位符 9"/>
          <p:cNvSpPr>
            <a:spLocks noGrp="1"/>
          </p:cNvSpPr>
          <p:nvPr>
            <p:ph type="sldNum" sz="quarter" idx="21"/>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buClrTx/>
            </a:pPr>
            <a:endParaRPr lang="zh-CN" altLang="en-US" sz="1200" dirty="0">
              <a:solidFill>
                <a:srgbClr val="898989"/>
              </a:solidFill>
            </a:endParaRPr>
          </a:p>
        </p:txBody>
      </p:sp>
      <p:sp>
        <p:nvSpPr>
          <p:cNvPr id="3" name="页脚占位符 2"/>
          <p:cNvSpPr>
            <a:spLocks noGrp="1"/>
          </p:cNvSpPr>
          <p:nvPr>
            <p:ph type="ftr" sz="quarter" idx="11"/>
          </p:nvPr>
        </p:nvSpPr>
        <p:spPr/>
        <p:txBody>
          <a:bodyPr/>
          <a:lstStyle/>
          <a:p>
            <a:pPr lvl="0" algn="ctr" eaLnBrk="1" hangingPunct="1">
              <a:buClrTx/>
            </a:pPr>
            <a:endParaRPr lang="zh-CN" altLang="en-US" sz="1200" dirty="0">
              <a:solidFill>
                <a:srgbClr val="898989"/>
              </a:solidFill>
            </a:endParaRPr>
          </a:p>
        </p:txBody>
      </p:sp>
      <p:sp>
        <p:nvSpPr>
          <p:cNvPr id="4" name="灯片编号占位符 3"/>
          <p:cNvSpPr>
            <a:spLocks noGrp="1"/>
          </p:cNvSpPr>
          <p:nvPr>
            <p:ph type="sldNum" sz="quarter" idx="12"/>
          </p:nvPr>
        </p:nvSpPr>
        <p:spPr/>
        <p:txBody>
          <a:bodyPr/>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9BB95E6-836D-4637-93A2-5A53F4A2A976}" type="datetime1">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E4349E9-3B03-4D73-9245-CC375AD0118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末尾幻灯片">
    <p:spTree>
      <p:nvGrpSpPr>
        <p:cNvPr id="1" name=""/>
        <p:cNvGrpSpPr/>
        <p:nvPr/>
      </p:nvGrpSpPr>
      <p:grpSpPr>
        <a:xfrm>
          <a:off x="0" y="0"/>
          <a:ext cx="0" cy="0"/>
          <a:chOff x="0" y="0"/>
          <a:chExt cx="0" cy="0"/>
        </a:xfrm>
      </p:grpSpPr>
      <p:sp>
        <p:nvSpPr>
          <p:cNvPr id="13" name="标题 1"/>
          <p:cNvSpPr>
            <a:spLocks noGrp="1"/>
          </p:cNvSpPr>
          <p:nvPr>
            <p:ph type="ctrTitle" hasCustomPrompt="1"/>
          </p:nvPr>
        </p:nvSpPr>
        <p:spPr>
          <a:xfrm>
            <a:off x="3730555" y="4205889"/>
            <a:ext cx="4730890" cy="655784"/>
          </a:xfrm>
        </p:spPr>
        <p:txBody>
          <a:bodyPr anchor="ctr">
            <a:normAutofit/>
          </a:bodyPr>
          <a:lstStyle>
            <a:lvl1pPr marL="0" indent="0" algn="ctr">
              <a:buFont typeface="Arial" panose="020B0604020202020204" pitchFamily="34" charset="0"/>
              <a:buNone/>
              <a:defRPr sz="3200">
                <a:solidFill>
                  <a:schemeClr val="tx1"/>
                </a:solidFill>
              </a:defRPr>
            </a:lvl1pPr>
          </a:lstStyle>
          <a:p>
            <a:r>
              <a:rPr lang="en-US" altLang="zh-CN" dirty="0"/>
              <a:t>Conclusion</a:t>
            </a:r>
            <a:endParaRPr lang="zh-CN" altLang="en-US" dirty="0"/>
          </a:p>
        </p:txBody>
      </p:sp>
      <p:sp>
        <p:nvSpPr>
          <p:cNvPr id="14" name="文本占位符 62"/>
          <p:cNvSpPr>
            <a:spLocks noGrp="1"/>
          </p:cNvSpPr>
          <p:nvPr>
            <p:ph type="body" sz="quarter" idx="17" hasCustomPrompt="1"/>
          </p:nvPr>
        </p:nvSpPr>
        <p:spPr>
          <a:xfrm>
            <a:off x="3730555" y="5144130"/>
            <a:ext cx="4730890" cy="310871"/>
          </a:xfrm>
        </p:spPr>
        <p:txBody>
          <a:bodyPr vert="horz" lIns="91440" tIns="45720" rIns="91440" bIns="45720" rtlCol="0">
            <a:normAutofit/>
          </a:bodyPr>
          <a:lstStyle>
            <a:lvl1pPr marL="0" indent="0" algn="ctr">
              <a:buNone/>
              <a:defRPr lang="zh-CN" altLang="en-US" sz="16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lvl="0"/>
            <a:r>
              <a:rPr lang="en-US" altLang="zh-CN" dirty="0"/>
              <a:t>Signature</a:t>
            </a:r>
            <a:endParaRPr lang="en-US" altLang="zh-CN" dirty="0"/>
          </a:p>
        </p:txBody>
      </p:sp>
      <p:sp>
        <p:nvSpPr>
          <p:cNvPr id="15" name="文本占位符 62"/>
          <p:cNvSpPr>
            <a:spLocks noGrp="1"/>
          </p:cNvSpPr>
          <p:nvPr>
            <p:ph type="body" sz="quarter" idx="18" hasCustomPrompt="1"/>
          </p:nvPr>
        </p:nvSpPr>
        <p:spPr>
          <a:xfrm>
            <a:off x="3730555" y="5459764"/>
            <a:ext cx="4730890" cy="310871"/>
          </a:xfrm>
        </p:spPr>
        <p:txBody>
          <a:bodyPr vert="horz" lIns="91440" tIns="45720" rIns="91440" bIns="45720" rtlCol="0">
            <a:normAutofit/>
          </a:bodyPr>
          <a:lstStyle>
            <a:lvl1pPr marL="0" indent="0" algn="ctr">
              <a:buNone/>
              <a:defRPr lang="zh-CN" altLang="en-US" sz="1600" smtClean="0">
                <a:solidFill>
                  <a:schemeClr val="tx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600" marR="0" lvl="0" indent="-228600" fontAlgn="auto">
              <a:spcAft>
                <a:spcPts val="0"/>
              </a:spcAft>
              <a:buClrTx/>
              <a:buSzTx/>
            </a:pPr>
            <a:r>
              <a:rPr lang="en-US" altLang="zh-CN" dirty="0"/>
              <a:t>Data</a:t>
            </a:r>
            <a:endParaRPr lang="en-US" altLang="zh-CN" dirty="0"/>
          </a:p>
        </p:txBody>
      </p:sp>
      <p:sp>
        <p:nvSpPr>
          <p:cNvPr id="7" name="Freeform 7"/>
          <p:cNvSpPr/>
          <p:nvPr userDrawn="1"/>
        </p:nvSpPr>
        <p:spPr bwMode="auto">
          <a:xfrm>
            <a:off x="4425950" y="839167"/>
            <a:ext cx="3338513" cy="3338513"/>
          </a:xfrm>
          <a:custGeom>
            <a:avLst/>
            <a:gdLst>
              <a:gd name="T0" fmla="*/ 1052 w 2103"/>
              <a:gd name="T1" fmla="*/ 0 h 2103"/>
              <a:gd name="T2" fmla="*/ 2103 w 2103"/>
              <a:gd name="T3" fmla="*/ 1051 h 2103"/>
              <a:gd name="T4" fmla="*/ 1052 w 2103"/>
              <a:gd name="T5" fmla="*/ 2103 h 2103"/>
              <a:gd name="T6" fmla="*/ 0 w 2103"/>
              <a:gd name="T7" fmla="*/ 1051 h 2103"/>
              <a:gd name="T8" fmla="*/ 1052 w 2103"/>
              <a:gd name="T9" fmla="*/ 0 h 2103"/>
            </a:gdLst>
            <a:ahLst/>
            <a:cxnLst>
              <a:cxn ang="0">
                <a:pos x="T0" y="T1"/>
              </a:cxn>
              <a:cxn ang="0">
                <a:pos x="T2" y="T3"/>
              </a:cxn>
              <a:cxn ang="0">
                <a:pos x="T4" y="T5"/>
              </a:cxn>
              <a:cxn ang="0">
                <a:pos x="T6" y="T7"/>
              </a:cxn>
              <a:cxn ang="0">
                <a:pos x="T8" y="T9"/>
              </a:cxn>
            </a:cxnLst>
            <a:rect l="0" t="0" r="r" b="b"/>
            <a:pathLst>
              <a:path w="2103" h="2103">
                <a:moveTo>
                  <a:pt x="1052" y="0"/>
                </a:moveTo>
                <a:lnTo>
                  <a:pt x="2103" y="1051"/>
                </a:lnTo>
                <a:lnTo>
                  <a:pt x="1052" y="2103"/>
                </a:lnTo>
                <a:lnTo>
                  <a:pt x="0" y="1051"/>
                </a:lnTo>
                <a:lnTo>
                  <a:pt x="1052"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任意多边形: 形状 10"/>
          <p:cNvSpPr/>
          <p:nvPr userDrawn="1"/>
        </p:nvSpPr>
        <p:spPr bwMode="auto">
          <a:xfrm>
            <a:off x="2758281" y="-18251"/>
            <a:ext cx="3336925" cy="2512570"/>
          </a:xfrm>
          <a:custGeom>
            <a:avLst/>
            <a:gdLst>
              <a:gd name="connsiteX0" fmla="*/ 843305 w 3336925"/>
              <a:gd name="connsiteY0" fmla="*/ 0 h 2512570"/>
              <a:gd name="connsiteX1" fmla="*/ 2493621 w 3336925"/>
              <a:gd name="connsiteY1" fmla="*/ 0 h 2512570"/>
              <a:gd name="connsiteX2" fmla="*/ 3336925 w 3336925"/>
              <a:gd name="connsiteY2" fmla="*/ 844107 h 2512570"/>
              <a:gd name="connsiteX3" fmla="*/ 1668463 w 3336925"/>
              <a:gd name="connsiteY3" fmla="*/ 2512570 h 2512570"/>
              <a:gd name="connsiteX4" fmla="*/ 0 w 3336925"/>
              <a:gd name="connsiteY4" fmla="*/ 844107 h 2512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6925" h="2512570">
                <a:moveTo>
                  <a:pt x="843305" y="0"/>
                </a:moveTo>
                <a:lnTo>
                  <a:pt x="2493621" y="0"/>
                </a:lnTo>
                <a:lnTo>
                  <a:pt x="3336925" y="844107"/>
                </a:lnTo>
                <a:lnTo>
                  <a:pt x="1668463" y="2512570"/>
                </a:lnTo>
                <a:lnTo>
                  <a:pt x="0" y="84410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6" name="任意多边形: 形状 15"/>
          <p:cNvSpPr/>
          <p:nvPr userDrawn="1"/>
        </p:nvSpPr>
        <p:spPr bwMode="auto">
          <a:xfrm>
            <a:off x="6096000" y="0"/>
            <a:ext cx="3338513" cy="2507629"/>
          </a:xfrm>
          <a:custGeom>
            <a:avLst/>
            <a:gdLst>
              <a:gd name="connsiteX0" fmla="*/ 838369 w 3338513"/>
              <a:gd name="connsiteY0" fmla="*/ 0 h 2507629"/>
              <a:gd name="connsiteX1" fmla="*/ 2499347 w 3338513"/>
              <a:gd name="connsiteY1" fmla="*/ 0 h 2507629"/>
              <a:gd name="connsiteX2" fmla="*/ 3338513 w 3338513"/>
              <a:gd name="connsiteY2" fmla="*/ 839166 h 2507629"/>
              <a:gd name="connsiteX3" fmla="*/ 1668463 w 3338513"/>
              <a:gd name="connsiteY3" fmla="*/ 2507629 h 2507629"/>
              <a:gd name="connsiteX4" fmla="*/ 0 w 3338513"/>
              <a:gd name="connsiteY4" fmla="*/ 839166 h 2507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8513" h="2507629">
                <a:moveTo>
                  <a:pt x="838369" y="0"/>
                </a:moveTo>
                <a:lnTo>
                  <a:pt x="2499347" y="0"/>
                </a:lnTo>
                <a:lnTo>
                  <a:pt x="3338513" y="839166"/>
                </a:lnTo>
                <a:lnTo>
                  <a:pt x="1668463" y="2507629"/>
                </a:lnTo>
                <a:lnTo>
                  <a:pt x="0" y="83916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8" name="图片占位符 17"/>
          <p:cNvSpPr>
            <a:spLocks noGrp="1"/>
          </p:cNvSpPr>
          <p:nvPr userDrawn="1">
            <p:ph type="pic" sz="quarter" idx="10"/>
          </p:nvPr>
        </p:nvSpPr>
        <p:spPr>
          <a:xfrm>
            <a:off x="3648869" y="0"/>
            <a:ext cx="4894263" cy="3191622"/>
          </a:xfrm>
          <a:custGeom>
            <a:avLst/>
            <a:gdLst>
              <a:gd name="connsiteX0" fmla="*/ 742591 w 4894263"/>
              <a:gd name="connsiteY0" fmla="*/ 0 h 3191622"/>
              <a:gd name="connsiteX1" fmla="*/ 4152154 w 4894263"/>
              <a:gd name="connsiteY1" fmla="*/ 0 h 3191622"/>
              <a:gd name="connsiteX2" fmla="*/ 4894263 w 4894263"/>
              <a:gd name="connsiteY2" fmla="*/ 742109 h 3191622"/>
              <a:gd name="connsiteX3" fmla="*/ 2447925 w 4894263"/>
              <a:gd name="connsiteY3" fmla="*/ 3191622 h 3191622"/>
              <a:gd name="connsiteX4" fmla="*/ 0 w 4894263"/>
              <a:gd name="connsiteY4" fmla="*/ 742109 h 3191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4263" h="3191622">
                <a:moveTo>
                  <a:pt x="742591" y="0"/>
                </a:moveTo>
                <a:lnTo>
                  <a:pt x="4152154" y="0"/>
                </a:lnTo>
                <a:lnTo>
                  <a:pt x="4894263" y="742109"/>
                </a:lnTo>
                <a:lnTo>
                  <a:pt x="2447925" y="3191622"/>
                </a:lnTo>
                <a:lnTo>
                  <a:pt x="0" y="742109"/>
                </a:lnTo>
                <a:close/>
              </a:path>
            </a:pathLst>
          </a:custGeom>
          <a:pattFill prst="wdDnDiag">
            <a:fgClr>
              <a:schemeClr val="bg1">
                <a:lumMod val="85000"/>
              </a:schemeClr>
            </a:fgClr>
            <a:bgClr>
              <a:schemeClr val="bg1"/>
            </a:bgClr>
          </a:pattFill>
        </p:spPr>
        <p:txBody>
          <a:bodyPr wrap="square">
            <a:noAutofit/>
          </a:bodyPr>
          <a:lstStyle>
            <a:lvl1pPr>
              <a:defRPr>
                <a:solidFill>
                  <a:schemeClr val="tx1">
                    <a:alpha val="0"/>
                  </a:schemeClr>
                </a:solidFill>
              </a:defRPr>
            </a:lvl1pPr>
          </a:lstStyle>
          <a:p>
            <a:endParaRPr lang="zh-CN"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320"/>
            <a:ext cx="10972800" cy="1143000"/>
          </a:xfrm>
        </p:spPr>
        <p:txBody>
          <a:bodyPr/>
          <a:lstStyle/>
          <a:p>
            <a:r>
              <a:rPr lang="zh-CN" altLang="en-US"/>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endParaRPr lang="zh-CN" altLang="en-US" sz="24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E52EAD02-0CEF-4C0F-8421-B0DABE306801}" type="slidenum">
              <a:rPr lang="zh-CN" altLang="en-US"/>
            </a:fld>
            <a:endParaRPr lang="zh-CN" altLang="en-US" sz="240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3" Type="http://schemas.openxmlformats.org/officeDocument/2006/relationships/theme" Target="../theme/theme3.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5" Type="http://schemas.openxmlformats.org/officeDocument/2006/relationships/theme" Target="../theme/theme4.xml"/><Relationship Id="rId14" Type="http://schemas.openxmlformats.org/officeDocument/2006/relationships/image" Target="../media/image1.jpeg"/><Relationship Id="rId13" Type="http://schemas.openxmlformats.org/officeDocument/2006/relationships/slideLayout" Target="../slideLayouts/slideLayout43.xml"/><Relationship Id="rId12" Type="http://schemas.openxmlformats.org/officeDocument/2006/relationships/slideLayout" Target="../slideLayouts/slideLayout42.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18B5B-08FB-4488-9A76-9FA5EB421B2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DD4C1-BFAB-41C6-8C61-1090F1F9CFA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mc:AlternateContent xmlns:mc="http://schemas.openxmlformats.org/markup-compatibility/2006">
    <mc:Choice xmlns:p14="http://schemas.microsoft.com/office/powerpoint/2010/main" Requires="p14">
      <p:transition p14:dur="500"/>
    </mc:Choice>
    <mc:Fallback>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mc:AlternateContent xmlns:mc="http://schemas.openxmlformats.org/markup-compatibility/2006">
    <mc:Choice xmlns:p14="http://schemas.microsoft.com/office/powerpoint/2010/main" Requires="p14">
      <p:transition p14:dur="50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838200" y="1825625"/>
            <a:ext cx="10515600" cy="4351338"/>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lstStyle/>
          <a:p>
            <a:pPr lvl="0" eaLnBrk="1" hangingPunct="1">
              <a:buClrTx/>
            </a:pPr>
            <a:fld id="{BB962C8B-B14F-4D97-AF65-F5344CB8AC3E}" type="datetime1">
              <a:rPr lang="zh-CN" altLang="en-US" sz="1200" dirty="0">
                <a:solidFill>
                  <a:srgbClr val="898989"/>
                </a:solidFill>
              </a:rPr>
            </a:fld>
            <a:endParaRPr lang="zh-CN" altLang="en-US" sz="1200" dirty="0">
              <a:solidFill>
                <a:srgbClr val="898989"/>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wrap="square" lIns="91440" tIns="45720" rIns="91440" bIns="45720" numCol="1" anchor="ctr" anchorCtr="0" compatLnSpc="1"/>
          <a:lstStyle/>
          <a:p>
            <a:pPr lvl="0" algn="ctr" eaLnBrk="1" hangingPunct="1">
              <a:buClrTx/>
            </a:pPr>
            <a:endParaRPr lang="zh-CN" altLang="en-US" sz="1200" dirty="0">
              <a:solidFill>
                <a:srgbClr val="898989"/>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p>
            <a:pPr lvl="0" algn="r" eaLnBrk="1" hangingPunct="1">
              <a:buClrTx/>
            </a:pPr>
            <a:fld id="{9A0DB2DC-4C9A-4742-B13C-FB6460FD3503}" type="slidenum">
              <a:rPr lang="zh-CN" altLang="en-US" sz="1200" dirty="0">
                <a:solidFill>
                  <a:srgbClr val="898989"/>
                </a:solidFill>
              </a:rPr>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mc:AlternateContent xmlns:mc="http://schemas.openxmlformats.org/markup-compatibility/2006">
    <mc:Choice xmlns:p14="http://schemas.microsoft.com/office/powerpoint/2010/main" Requires="p14">
      <p:transition p14:dur="500"/>
    </mc:Choice>
    <mc:Fallback>
      <p:transition/>
    </mc:Fallback>
  </mc:AlternateContent>
  <p:hf sldNum="0"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微软雅黑" panose="020B0503020204020204" pitchFamily="34" charset="-122"/>
        </a:defRPr>
      </a:lvl1pPr>
      <a:lvl2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cs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微软雅黑" panose="020B0503020204020204" pitchFamily="34" charset="-122"/>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微软雅黑" panose="020B0503020204020204" pitchFamily="34" charset="-122"/>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微软雅黑" panose="020B0503020204020204" pitchFamily="34" charset="-122"/>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微软雅黑" panose="020B0503020204020204" pitchFamily="34" charset="-122"/>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微软雅黑" panose="020B0503020204020204"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image3.wd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4.xml"/><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9" Type="http://schemas.openxmlformats.org/officeDocument/2006/relationships/slideLayout" Target="../slideLayouts/slideLayout31.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3" Type="http://schemas.openxmlformats.org/officeDocument/2006/relationships/slideLayout" Target="../slideLayouts/slideLayout31.xml"/><Relationship Id="rId12" Type="http://schemas.openxmlformats.org/officeDocument/2006/relationships/image" Target="../media/image6.png"/><Relationship Id="rId11" Type="http://schemas.openxmlformats.org/officeDocument/2006/relationships/image" Target="../media/image5.png"/><Relationship Id="rId10" Type="http://schemas.openxmlformats.org/officeDocument/2006/relationships/image" Target="../media/image4.png"/><Relationship Id="rId1" Type="http://schemas.openxmlformats.org/officeDocument/2006/relationships/tags" Target="../tags/tag24.xml"/></Relationships>
</file>

<file path=ppt/slides/_rels/slide5.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9" Type="http://schemas.openxmlformats.org/officeDocument/2006/relationships/slideLayout" Target="../slideLayouts/slideLayout31.xml"/><Relationship Id="rId18" Type="http://schemas.openxmlformats.org/officeDocument/2006/relationships/tags" Target="../tags/tag50.xml"/><Relationship Id="rId17" Type="http://schemas.openxmlformats.org/officeDocument/2006/relationships/tags" Target="../tags/tag49.xml"/><Relationship Id="rId16" Type="http://schemas.openxmlformats.org/officeDocument/2006/relationships/tags" Target="../tags/tag48.xml"/><Relationship Id="rId15" Type="http://schemas.openxmlformats.org/officeDocument/2006/relationships/tags" Target="../tags/tag47.xml"/><Relationship Id="rId14" Type="http://schemas.openxmlformats.org/officeDocument/2006/relationships/tags" Target="../tags/tag46.xml"/><Relationship Id="rId13" Type="http://schemas.openxmlformats.org/officeDocument/2006/relationships/tags" Target="../tags/tag45.xml"/><Relationship Id="rId12" Type="http://schemas.openxmlformats.org/officeDocument/2006/relationships/tags" Target="../tags/tag4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tags" Target="../tags/tag33.xml"/></Relationships>
</file>

<file path=ppt/slides/_rels/slide6.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4" Type="http://schemas.openxmlformats.org/officeDocument/2006/relationships/slideLayout" Target="../slideLayouts/slideLayout31.xml"/><Relationship Id="rId13" Type="http://schemas.openxmlformats.org/officeDocument/2006/relationships/image" Target="../media/image10.png"/><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tags" Target="../tags/tag51.xml"/></Relationships>
</file>

<file path=ppt/slides/_rels/slide7.xml.rels><?xml version="1.0" encoding="UTF-8" standalone="yes"?>
<Relationships xmlns="http://schemas.openxmlformats.org/package/2006/relationships"><Relationship Id="rId9" Type="http://schemas.openxmlformats.org/officeDocument/2006/relationships/tags" Target="../tags/tag68.xml"/><Relationship Id="rId8" Type="http://schemas.openxmlformats.org/officeDocument/2006/relationships/tags" Target="../tags/tag67.xml"/><Relationship Id="rId7" Type="http://schemas.openxmlformats.org/officeDocument/2006/relationships/tags" Target="../tags/tag66.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3" Type="http://schemas.openxmlformats.org/officeDocument/2006/relationships/tags" Target="../tags/tag62.xml"/><Relationship Id="rId20" Type="http://schemas.openxmlformats.org/officeDocument/2006/relationships/notesSlide" Target="../notesSlides/notesSlide2.xml"/><Relationship Id="rId2" Type="http://schemas.openxmlformats.org/officeDocument/2006/relationships/tags" Target="../tags/tag61.xml"/><Relationship Id="rId19" Type="http://schemas.openxmlformats.org/officeDocument/2006/relationships/slideLayout" Target="../slideLayouts/slideLayout31.xml"/><Relationship Id="rId18" Type="http://schemas.openxmlformats.org/officeDocument/2006/relationships/tags" Target="../tags/tag77.xml"/><Relationship Id="rId17" Type="http://schemas.openxmlformats.org/officeDocument/2006/relationships/tags" Target="../tags/tag76.xml"/><Relationship Id="rId16" Type="http://schemas.openxmlformats.org/officeDocument/2006/relationships/tags" Target="../tags/tag75.xml"/><Relationship Id="rId15" Type="http://schemas.openxmlformats.org/officeDocument/2006/relationships/tags" Target="../tags/tag74.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tags" Target="../tags/tag71.xml"/><Relationship Id="rId11" Type="http://schemas.openxmlformats.org/officeDocument/2006/relationships/tags" Target="../tags/tag70.xml"/><Relationship Id="rId10" Type="http://schemas.openxmlformats.org/officeDocument/2006/relationships/tags" Target="../tags/tag69.xml"/><Relationship Id="rId1" Type="http://schemas.openxmlformats.org/officeDocument/2006/relationships/tags" Target="../tags/tag60.xml"/></Relationships>
</file>

<file path=ppt/slides/_rels/slide8.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4" Type="http://schemas.openxmlformats.org/officeDocument/2006/relationships/notesSlide" Target="../notesSlides/notesSlide3.xml"/><Relationship Id="rId13" Type="http://schemas.openxmlformats.org/officeDocument/2006/relationships/slideLayout" Target="../slideLayouts/slideLayout31.xml"/><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image" Target="../media/image11.png"/><Relationship Id="rId1" Type="http://schemas.openxmlformats.org/officeDocument/2006/relationships/tags" Target="../tags/tag78.xml"/></Relationships>
</file>

<file path=ppt/slides/_rels/slide9.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0" Type="http://schemas.openxmlformats.org/officeDocument/2006/relationships/notesSlide" Target="../notesSlides/notesSlide4.xml"/><Relationship Id="rId2" Type="http://schemas.openxmlformats.org/officeDocument/2006/relationships/tags" Target="../tags/tag88.xml"/><Relationship Id="rId19" Type="http://schemas.openxmlformats.org/officeDocument/2006/relationships/slideLayout" Target="../slideLayouts/slideLayout31.xml"/><Relationship Id="rId18" Type="http://schemas.openxmlformats.org/officeDocument/2006/relationships/tags" Target="../tags/tag104.xml"/><Relationship Id="rId17" Type="http://schemas.openxmlformats.org/officeDocument/2006/relationships/tags" Target="../tags/tag103.xml"/><Relationship Id="rId16" Type="http://schemas.openxmlformats.org/officeDocument/2006/relationships/tags" Target="../tags/tag102.xml"/><Relationship Id="rId15" Type="http://schemas.openxmlformats.org/officeDocument/2006/relationships/tags" Target="../tags/tag101.xml"/><Relationship Id="rId14" Type="http://schemas.openxmlformats.org/officeDocument/2006/relationships/tags" Target="../tags/tag100.xml"/><Relationship Id="rId13" Type="http://schemas.openxmlformats.org/officeDocument/2006/relationships/tags" Target="../tags/tag99.xml"/><Relationship Id="rId12" Type="http://schemas.openxmlformats.org/officeDocument/2006/relationships/tags" Target="../tags/tag98.xml"/><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87.xml"/></Relationships>
</file>

<file path=ppt/slides/_rels/slide10.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3" Type="http://schemas.openxmlformats.org/officeDocument/2006/relationships/slideLayout" Target="../slideLayouts/slideLayout31.xml"/><Relationship Id="rId12" Type="http://schemas.openxmlformats.org/officeDocument/2006/relationships/image" Target="../media/image16.png"/><Relationship Id="rId11" Type="http://schemas.openxmlformats.org/officeDocument/2006/relationships/image" Target="../media/image15.png"/><Relationship Id="rId10" Type="http://schemas.openxmlformats.org/officeDocument/2006/relationships/image" Target="../media/image14.png"/><Relationship Id="rId1" Type="http://schemas.openxmlformats.org/officeDocument/2006/relationships/tags" Target="../tags/tag105.xml"/></Relationships>
</file>

<file path=ppt/slides/_rels/slide11.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0" Type="http://schemas.openxmlformats.org/officeDocument/2006/relationships/slideLayout" Target="../slideLayouts/slideLayout31.xml"/><Relationship Id="rId1" Type="http://schemas.openxmlformats.org/officeDocument/2006/relationships/tags" Target="../tags/tag114.xml"/></Relationships>
</file>

<file path=ppt/slides/_rels/slide12.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9" Type="http://schemas.openxmlformats.org/officeDocument/2006/relationships/slideLayout" Target="../slideLayouts/slideLayout31.xml"/><Relationship Id="rId18" Type="http://schemas.openxmlformats.org/officeDocument/2006/relationships/tags" Target="../tags/tag140.xml"/><Relationship Id="rId17" Type="http://schemas.openxmlformats.org/officeDocument/2006/relationships/tags" Target="../tags/tag139.xml"/><Relationship Id="rId16" Type="http://schemas.openxmlformats.org/officeDocument/2006/relationships/tags" Target="../tags/tag138.xml"/><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tags" Target="../tags/tag135.xml"/><Relationship Id="rId12" Type="http://schemas.openxmlformats.org/officeDocument/2006/relationships/tags" Target="../tags/tag134.xml"/><Relationship Id="rId11" Type="http://schemas.openxmlformats.org/officeDocument/2006/relationships/tags" Target="../tags/tag133.xml"/><Relationship Id="rId10" Type="http://schemas.openxmlformats.org/officeDocument/2006/relationships/tags" Target="../tags/tag132.xml"/><Relationship Id="rId1" Type="http://schemas.openxmlformats.org/officeDocument/2006/relationships/tags" Target="../tags/tag123.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31.xml"/><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tags" Target="../tags/tag141.xml"/></Relationships>
</file>

<file path=ppt/slides/_rels/slide14.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9" Type="http://schemas.openxmlformats.org/officeDocument/2006/relationships/slideLayout" Target="../slideLayouts/slideLayout31.xml"/><Relationship Id="rId18" Type="http://schemas.openxmlformats.org/officeDocument/2006/relationships/tags" Target="../tags/tag159.xml"/><Relationship Id="rId17" Type="http://schemas.openxmlformats.org/officeDocument/2006/relationships/tags" Target="../tags/tag158.xml"/><Relationship Id="rId16" Type="http://schemas.openxmlformats.org/officeDocument/2006/relationships/tags" Target="../tags/tag157.xml"/><Relationship Id="rId15" Type="http://schemas.openxmlformats.org/officeDocument/2006/relationships/tags" Target="../tags/tag156.xml"/><Relationship Id="rId14" Type="http://schemas.openxmlformats.org/officeDocument/2006/relationships/tags" Target="../tags/tag155.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tags" Target="../tags/tag142.xml"/></Relationships>
</file>

<file path=ppt/slides/_rels/slide15.xml.rels><?xml version="1.0" encoding="UTF-8" standalone="yes"?>
<Relationships xmlns="http://schemas.openxmlformats.org/package/2006/relationships"><Relationship Id="rId9" Type="http://schemas.openxmlformats.org/officeDocument/2006/relationships/tags" Target="../tags/tag168.xml"/><Relationship Id="rId8" Type="http://schemas.openxmlformats.org/officeDocument/2006/relationships/tags" Target="../tags/tag167.xml"/><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 Type="http://schemas.openxmlformats.org/officeDocument/2006/relationships/tags" Target="../tags/tag161.xml"/><Relationship Id="rId10" Type="http://schemas.openxmlformats.org/officeDocument/2006/relationships/slideLayout" Target="../slideLayouts/slideLayout31.xml"/><Relationship Id="rId1" Type="http://schemas.openxmlformats.org/officeDocument/2006/relationships/tags" Target="../tags/tag160.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31.xml"/><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tags" Target="../tags/tag169.xml"/></Relationships>
</file>

<file path=ppt/slides/_rels/slide17.xml.rels><?xml version="1.0" encoding="UTF-8" standalone="yes"?>
<Relationships xmlns="http://schemas.openxmlformats.org/package/2006/relationships"><Relationship Id="rId9" Type="http://schemas.openxmlformats.org/officeDocument/2006/relationships/tags" Target="../tags/tag178.xml"/><Relationship Id="rId8" Type="http://schemas.openxmlformats.org/officeDocument/2006/relationships/tags" Target="../tags/tag177.xml"/><Relationship Id="rId7" Type="http://schemas.openxmlformats.org/officeDocument/2006/relationships/tags" Target="../tags/tag176.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9" Type="http://schemas.openxmlformats.org/officeDocument/2006/relationships/slideLayout" Target="../slideLayouts/slideLayout31.xml"/><Relationship Id="rId18" Type="http://schemas.openxmlformats.org/officeDocument/2006/relationships/tags" Target="../tags/tag187.xml"/><Relationship Id="rId17" Type="http://schemas.openxmlformats.org/officeDocument/2006/relationships/tags" Target="../tags/tag186.xml"/><Relationship Id="rId16" Type="http://schemas.openxmlformats.org/officeDocument/2006/relationships/tags" Target="../tags/tag185.xml"/><Relationship Id="rId15" Type="http://schemas.openxmlformats.org/officeDocument/2006/relationships/tags" Target="../tags/tag184.xml"/><Relationship Id="rId14" Type="http://schemas.openxmlformats.org/officeDocument/2006/relationships/tags" Target="../tags/tag183.xml"/><Relationship Id="rId13" Type="http://schemas.openxmlformats.org/officeDocument/2006/relationships/tags" Target="../tags/tag182.xml"/><Relationship Id="rId12" Type="http://schemas.openxmlformats.org/officeDocument/2006/relationships/tags" Target="../tags/tag181.xml"/><Relationship Id="rId11" Type="http://schemas.openxmlformats.org/officeDocument/2006/relationships/tags" Target="../tags/tag180.xml"/><Relationship Id="rId10" Type="http://schemas.openxmlformats.org/officeDocument/2006/relationships/tags" Target="../tags/tag179.xml"/><Relationship Id="rId1" Type="http://schemas.openxmlformats.org/officeDocument/2006/relationships/tags" Target="../tags/tag170.xml"/></Relationships>
</file>

<file path=ppt/slides/_rels/slide18.xml.rels><?xml version="1.0" encoding="UTF-8" standalone="yes"?>
<Relationships xmlns="http://schemas.openxmlformats.org/package/2006/relationships"><Relationship Id="rId9" Type="http://schemas.openxmlformats.org/officeDocument/2006/relationships/tags" Target="../tags/tag196.xml"/><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3" Type="http://schemas.openxmlformats.org/officeDocument/2006/relationships/tags" Target="../tags/tag190.xml"/><Relationship Id="rId2" Type="http://schemas.openxmlformats.org/officeDocument/2006/relationships/tags" Target="../tags/tag189.xml"/><Relationship Id="rId10" Type="http://schemas.openxmlformats.org/officeDocument/2006/relationships/slideLayout" Target="../slideLayouts/slideLayout31.xml"/><Relationship Id="rId1" Type="http://schemas.openxmlformats.org/officeDocument/2006/relationships/tags" Target="../tags/tag18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image" Target="../media/image25.png"/><Relationship Id="rId1" Type="http://schemas.openxmlformats.org/officeDocument/2006/relationships/tags" Target="../tags/tag197.xml"/></Relationships>
</file>

<file path=ppt/slides/_rels/slide20.xml.rels><?xml version="1.0" encoding="UTF-8" standalone="yes"?>
<Relationships xmlns="http://schemas.openxmlformats.org/package/2006/relationships"><Relationship Id="rId9" Type="http://schemas.openxmlformats.org/officeDocument/2006/relationships/tags" Target="../tags/tag206.xml"/><Relationship Id="rId8" Type="http://schemas.openxmlformats.org/officeDocument/2006/relationships/tags" Target="../tags/tag205.xml"/><Relationship Id="rId7" Type="http://schemas.openxmlformats.org/officeDocument/2006/relationships/tags" Target="../tags/tag204.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9" Type="http://schemas.openxmlformats.org/officeDocument/2006/relationships/slideLayout" Target="../slideLayouts/slideLayout31.xml"/><Relationship Id="rId18" Type="http://schemas.openxmlformats.org/officeDocument/2006/relationships/tags" Target="../tags/tag215.xml"/><Relationship Id="rId17" Type="http://schemas.openxmlformats.org/officeDocument/2006/relationships/tags" Target="../tags/tag214.xml"/><Relationship Id="rId16" Type="http://schemas.openxmlformats.org/officeDocument/2006/relationships/tags" Target="../tags/tag213.xml"/><Relationship Id="rId15" Type="http://schemas.openxmlformats.org/officeDocument/2006/relationships/tags" Target="../tags/tag212.xml"/><Relationship Id="rId14" Type="http://schemas.openxmlformats.org/officeDocument/2006/relationships/tags" Target="../tags/tag211.xml"/><Relationship Id="rId13" Type="http://schemas.openxmlformats.org/officeDocument/2006/relationships/tags" Target="../tags/tag210.xml"/><Relationship Id="rId12" Type="http://schemas.openxmlformats.org/officeDocument/2006/relationships/tags" Target="../tags/tag209.xml"/><Relationship Id="rId11" Type="http://schemas.openxmlformats.org/officeDocument/2006/relationships/tags" Target="../tags/tag208.xml"/><Relationship Id="rId10" Type="http://schemas.openxmlformats.org/officeDocument/2006/relationships/tags" Target="../tags/tag207.xml"/><Relationship Id="rId1" Type="http://schemas.openxmlformats.org/officeDocument/2006/relationships/tags" Target="../tags/tag198.xml"/></Relationships>
</file>

<file path=ppt/slides/_rels/slide21.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tags" Target="../tags/tag217.xml"/><Relationship Id="rId11" Type="http://schemas.openxmlformats.org/officeDocument/2006/relationships/slideLayout" Target="../slideLayouts/slideLayout31.xml"/><Relationship Id="rId10" Type="http://schemas.openxmlformats.org/officeDocument/2006/relationships/image" Target="../media/image26.png"/><Relationship Id="rId1" Type="http://schemas.openxmlformats.org/officeDocument/2006/relationships/tags" Target="../tags/tag21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928A"/>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email">
            <a:extLst>
              <a:ext uri="{BEBA8EAE-BF5A-486C-A8C5-ECC9F3942E4B}">
                <a14:imgProps xmlns:a14="http://schemas.microsoft.com/office/drawing/2010/main">
                  <a14:imgLayer r:embed="rId2">
                    <a14:imgEffect>
                      <a14:brightnessContrast bright="20000"/>
                    </a14:imgEffect>
                  </a14:imgLayer>
                </a14:imgProps>
              </a:ext>
            </a:extLst>
          </a:blip>
          <a:srcRect l="20908" t="6237" b="14474"/>
          <a:stretch>
            <a:fillRect/>
          </a:stretch>
        </p:blipFill>
        <p:spPr>
          <a:xfrm>
            <a:off x="0" y="1"/>
            <a:ext cx="12192000" cy="6858000"/>
          </a:xfrm>
          <a:prstGeom prst="rect">
            <a:avLst/>
          </a:prstGeom>
        </p:spPr>
      </p:pic>
      <p:sp>
        <p:nvSpPr>
          <p:cNvPr id="3" name="矩形 2"/>
          <p:cNvSpPr/>
          <p:nvPr/>
        </p:nvSpPr>
        <p:spPr>
          <a:xfrm>
            <a:off x="1" y="-1"/>
            <a:ext cx="12191999"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2" name="秀达2"/>
          <p:cNvSpPr/>
          <p:nvPr/>
        </p:nvSpPr>
        <p:spPr>
          <a:xfrm>
            <a:off x="-9525" y="-14507"/>
            <a:ext cx="12192000" cy="6858000"/>
          </a:xfrm>
          <a:prstGeom prst="rect">
            <a:avLst/>
          </a:prstGeom>
          <a:gradFill>
            <a:gsLst>
              <a:gs pos="10000">
                <a:srgbClr val="0BB6AD">
                  <a:alpha val="80000"/>
                </a:srgbClr>
              </a:gs>
              <a:gs pos="47000">
                <a:srgbClr val="0BB6AD">
                  <a:alpha val="34000"/>
                  <a:lumMod val="80000"/>
                </a:srgbClr>
              </a:gs>
              <a:gs pos="72000">
                <a:srgbClr val="0BB6AD">
                  <a:alpha val="0"/>
                </a:srgbClr>
              </a:gs>
            </a:gsLst>
            <a:lin ang="0" scaled="1"/>
          </a:gradFill>
          <a:ln w="571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6" name="秀达6"/>
          <p:cNvSpPr txBox="1"/>
          <p:nvPr/>
        </p:nvSpPr>
        <p:spPr>
          <a:xfrm>
            <a:off x="1280160" y="1284605"/>
            <a:ext cx="10171430" cy="1383665"/>
          </a:xfrm>
          <a:prstGeom prst="rect">
            <a:avLst/>
          </a:prstGeom>
          <a:noFill/>
        </p:spPr>
        <p:txBody>
          <a:bodyPr wrap="square" lIns="0" rtlCol="0">
            <a:spAutoFit/>
          </a:bodyPr>
          <a:lstStyle/>
          <a:p>
            <a:pPr defTabSz="914400"/>
            <a:r>
              <a:rPr lang="en-US" altLang="zh-CN" sz="4400" b="1" dirty="0">
                <a:solidFill>
                  <a:srgbClr val="DFC094"/>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Faculty of Business and Management</a:t>
            </a:r>
            <a:endParaRPr lang="en-US" altLang="zh-CN" sz="4400" b="1" dirty="0">
              <a:solidFill>
                <a:srgbClr val="DFC094"/>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endParaRPr>
          </a:p>
          <a:p>
            <a:pPr defTabSz="914400"/>
            <a:r>
              <a:rPr lang="en-US" altLang="zh-CN" sz="4000" b="1" dirty="0">
                <a:solidFill>
                  <a:srgbClr val="DFC094"/>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Minor Programme Information</a:t>
            </a:r>
            <a:endParaRPr lang="en-US" altLang="zh-CN" sz="4000" b="1" dirty="0">
              <a:solidFill>
                <a:srgbClr val="DFC094"/>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endParaRPr>
          </a:p>
        </p:txBody>
      </p:sp>
      <p:sp>
        <p:nvSpPr>
          <p:cNvPr id="79" name="任意多边形: 形状 78"/>
          <p:cNvSpPr/>
          <p:nvPr/>
        </p:nvSpPr>
        <p:spPr>
          <a:xfrm>
            <a:off x="1" y="2335886"/>
            <a:ext cx="12191999" cy="4522115"/>
          </a:xfrm>
          <a:custGeom>
            <a:avLst/>
            <a:gdLst>
              <a:gd name="connsiteX0" fmla="*/ 0 w 12191999"/>
              <a:gd name="connsiteY0" fmla="*/ 0 h 4522115"/>
              <a:gd name="connsiteX1" fmla="*/ 167847 w 12191999"/>
              <a:gd name="connsiteY1" fmla="*/ 366648 h 4522115"/>
              <a:gd name="connsiteX2" fmla="*/ 5841696 w 12191999"/>
              <a:gd name="connsiteY2" fmla="*/ 3870329 h 4522115"/>
              <a:gd name="connsiteX3" fmla="*/ 12161914 w 12191999"/>
              <a:gd name="connsiteY3" fmla="*/ 2233806 h 4522115"/>
              <a:gd name="connsiteX4" fmla="*/ 12191999 w 12191999"/>
              <a:gd name="connsiteY4" fmla="*/ 2183086 h 4522115"/>
              <a:gd name="connsiteX5" fmla="*/ 12191999 w 12191999"/>
              <a:gd name="connsiteY5" fmla="*/ 4522115 h 4522115"/>
              <a:gd name="connsiteX6" fmla="*/ 0 w 12191999"/>
              <a:gd name="connsiteY6" fmla="*/ 4522115 h 452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4522115">
                <a:moveTo>
                  <a:pt x="0" y="0"/>
                </a:moveTo>
                <a:lnTo>
                  <a:pt x="167847" y="366648"/>
                </a:lnTo>
                <a:cubicBezTo>
                  <a:pt x="1017694" y="1962626"/>
                  <a:pt x="3200768" y="3378178"/>
                  <a:pt x="5841696" y="3870329"/>
                </a:cubicBezTo>
                <a:cubicBezTo>
                  <a:pt x="8702701" y="4403493"/>
                  <a:pt x="11220784" y="3688901"/>
                  <a:pt x="12161914" y="2233806"/>
                </a:cubicBezTo>
                <a:lnTo>
                  <a:pt x="12191999" y="2183086"/>
                </a:lnTo>
                <a:lnTo>
                  <a:pt x="12191999" y="4522115"/>
                </a:lnTo>
                <a:lnTo>
                  <a:pt x="0" y="4522115"/>
                </a:lnTo>
                <a:close/>
              </a:path>
            </a:pathLst>
          </a:custGeom>
          <a:solidFill>
            <a:srgbClr val="11598B">
              <a:alpha val="30000"/>
            </a:srgbClr>
          </a:solidFill>
          <a:ln w="9525">
            <a:solidFill>
              <a:srgbClr val="DFC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78" name="任意多边形: 形状 77"/>
          <p:cNvSpPr/>
          <p:nvPr/>
        </p:nvSpPr>
        <p:spPr>
          <a:xfrm>
            <a:off x="1" y="3267344"/>
            <a:ext cx="12191999" cy="3584505"/>
          </a:xfrm>
          <a:custGeom>
            <a:avLst/>
            <a:gdLst>
              <a:gd name="connsiteX0" fmla="*/ 0 w 12191999"/>
              <a:gd name="connsiteY0" fmla="*/ 0 h 3584505"/>
              <a:gd name="connsiteX1" fmla="*/ 167847 w 12191999"/>
              <a:gd name="connsiteY1" fmla="*/ 288425 h 3584505"/>
              <a:gd name="connsiteX2" fmla="*/ 5841696 w 12191999"/>
              <a:gd name="connsiteY2" fmla="*/ 3044616 h 3584505"/>
              <a:gd name="connsiteX3" fmla="*/ 12161914 w 12191999"/>
              <a:gd name="connsiteY3" fmla="*/ 1757236 h 3584505"/>
              <a:gd name="connsiteX4" fmla="*/ 12191999 w 12191999"/>
              <a:gd name="connsiteY4" fmla="*/ 1717337 h 3584505"/>
              <a:gd name="connsiteX5" fmla="*/ 12191999 w 12191999"/>
              <a:gd name="connsiteY5" fmla="*/ 3584505 h 3584505"/>
              <a:gd name="connsiteX6" fmla="*/ 0 w 12191999"/>
              <a:gd name="connsiteY6" fmla="*/ 3584505 h 3584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3584505">
                <a:moveTo>
                  <a:pt x="0" y="0"/>
                </a:moveTo>
                <a:lnTo>
                  <a:pt x="167847" y="288425"/>
                </a:lnTo>
                <a:cubicBezTo>
                  <a:pt x="1017694" y="1543911"/>
                  <a:pt x="3200768" y="2657462"/>
                  <a:pt x="5841696" y="3044616"/>
                </a:cubicBezTo>
                <a:cubicBezTo>
                  <a:pt x="8702701" y="3464032"/>
                  <a:pt x="11220784" y="2901894"/>
                  <a:pt x="12161914" y="1757236"/>
                </a:cubicBezTo>
                <a:lnTo>
                  <a:pt x="12191999" y="1717337"/>
                </a:lnTo>
                <a:lnTo>
                  <a:pt x="12191999" y="3584505"/>
                </a:lnTo>
                <a:lnTo>
                  <a:pt x="0" y="3584505"/>
                </a:lnTo>
                <a:close/>
              </a:path>
            </a:pathLst>
          </a:custGeom>
          <a:solidFill>
            <a:schemeClr val="bg1">
              <a:alpha val="30000"/>
            </a:schemeClr>
          </a:solidFill>
          <a:ln w="12700">
            <a:solidFill>
              <a:srgbClr val="DFC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77" name="任意多边形: 形状 76"/>
          <p:cNvSpPr/>
          <p:nvPr/>
        </p:nvSpPr>
        <p:spPr>
          <a:xfrm>
            <a:off x="1" y="4078433"/>
            <a:ext cx="12191999" cy="2807703"/>
          </a:xfrm>
          <a:custGeom>
            <a:avLst/>
            <a:gdLst>
              <a:gd name="connsiteX0" fmla="*/ 0 w 12191999"/>
              <a:gd name="connsiteY0" fmla="*/ 0 h 2807703"/>
              <a:gd name="connsiteX1" fmla="*/ 167847 w 12191999"/>
              <a:gd name="connsiteY1" fmla="*/ 219456 h 2807703"/>
              <a:gd name="connsiteX2" fmla="*/ 5841696 w 12191999"/>
              <a:gd name="connsiteY2" fmla="*/ 2316574 h 2807703"/>
              <a:gd name="connsiteX3" fmla="*/ 12161914 w 12191999"/>
              <a:gd name="connsiteY3" fmla="*/ 1337038 h 2807703"/>
              <a:gd name="connsiteX4" fmla="*/ 12191999 w 12191999"/>
              <a:gd name="connsiteY4" fmla="*/ 1306680 h 2807703"/>
              <a:gd name="connsiteX5" fmla="*/ 12191999 w 12191999"/>
              <a:gd name="connsiteY5" fmla="*/ 2807703 h 2807703"/>
              <a:gd name="connsiteX6" fmla="*/ 0 w 12191999"/>
              <a:gd name="connsiteY6" fmla="*/ 2807703 h 280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2807703">
                <a:moveTo>
                  <a:pt x="0" y="0"/>
                </a:moveTo>
                <a:lnTo>
                  <a:pt x="167847" y="219456"/>
                </a:lnTo>
                <a:cubicBezTo>
                  <a:pt x="1017694" y="1174724"/>
                  <a:pt x="3200768" y="2021999"/>
                  <a:pt x="5841696" y="2316574"/>
                </a:cubicBezTo>
                <a:cubicBezTo>
                  <a:pt x="8702701" y="2635698"/>
                  <a:pt x="11220784" y="2207981"/>
                  <a:pt x="12161914" y="1337038"/>
                </a:cubicBezTo>
                <a:lnTo>
                  <a:pt x="12191999" y="1306680"/>
                </a:lnTo>
                <a:lnTo>
                  <a:pt x="12191999" y="2807703"/>
                </a:lnTo>
                <a:lnTo>
                  <a:pt x="0" y="2807703"/>
                </a:lnTo>
                <a:close/>
              </a:path>
            </a:pathLst>
          </a:custGeom>
          <a:solidFill>
            <a:srgbClr val="0BB6AD">
              <a:alpha val="30000"/>
            </a:srgbClr>
          </a:solidFill>
          <a:ln w="19050">
            <a:solidFill>
              <a:srgbClr val="DFC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76" name="任意多边形: 形状 75"/>
          <p:cNvSpPr/>
          <p:nvPr/>
        </p:nvSpPr>
        <p:spPr>
          <a:xfrm>
            <a:off x="1" y="4855867"/>
            <a:ext cx="12191999" cy="2030268"/>
          </a:xfrm>
          <a:custGeom>
            <a:avLst/>
            <a:gdLst>
              <a:gd name="connsiteX0" fmla="*/ 0 w 12191999"/>
              <a:gd name="connsiteY0" fmla="*/ 0 h 2030268"/>
              <a:gd name="connsiteX1" fmla="*/ 167847 w 12191999"/>
              <a:gd name="connsiteY1" fmla="*/ 155141 h 2030268"/>
              <a:gd name="connsiteX2" fmla="*/ 5841696 w 12191999"/>
              <a:gd name="connsiteY2" fmla="*/ 1637668 h 2030268"/>
              <a:gd name="connsiteX3" fmla="*/ 12161914 w 12191999"/>
              <a:gd name="connsiteY3" fmla="*/ 945199 h 2030268"/>
              <a:gd name="connsiteX4" fmla="*/ 12191999 w 12191999"/>
              <a:gd name="connsiteY4" fmla="*/ 923738 h 2030268"/>
              <a:gd name="connsiteX5" fmla="*/ 12191999 w 12191999"/>
              <a:gd name="connsiteY5" fmla="*/ 2030268 h 2030268"/>
              <a:gd name="connsiteX6" fmla="*/ 0 w 12191999"/>
              <a:gd name="connsiteY6" fmla="*/ 2030268 h 203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2030268">
                <a:moveTo>
                  <a:pt x="0" y="0"/>
                </a:moveTo>
                <a:lnTo>
                  <a:pt x="167847" y="155141"/>
                </a:lnTo>
                <a:cubicBezTo>
                  <a:pt x="1017694" y="830454"/>
                  <a:pt x="3200768" y="1429422"/>
                  <a:pt x="5841696" y="1637668"/>
                </a:cubicBezTo>
                <a:cubicBezTo>
                  <a:pt x="8702701" y="1863268"/>
                  <a:pt x="11220784" y="1560900"/>
                  <a:pt x="12161914" y="945199"/>
                </a:cubicBezTo>
                <a:lnTo>
                  <a:pt x="12191999" y="923738"/>
                </a:lnTo>
                <a:lnTo>
                  <a:pt x="12191999" y="2030268"/>
                </a:lnTo>
                <a:lnTo>
                  <a:pt x="0" y="2030268"/>
                </a:lnTo>
                <a:close/>
              </a:path>
            </a:pathLst>
          </a:custGeom>
          <a:solidFill>
            <a:schemeClr val="bg1">
              <a:alpha val="30000"/>
            </a:schemeClr>
          </a:solidFill>
          <a:ln w="28575">
            <a:solidFill>
              <a:srgbClr val="DFC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75" name="任意多边形: 形状 74"/>
          <p:cNvSpPr/>
          <p:nvPr/>
        </p:nvSpPr>
        <p:spPr>
          <a:xfrm>
            <a:off x="1" y="5500469"/>
            <a:ext cx="12191999" cy="1351379"/>
          </a:xfrm>
          <a:custGeom>
            <a:avLst/>
            <a:gdLst>
              <a:gd name="connsiteX0" fmla="*/ 0 w 12191999"/>
              <a:gd name="connsiteY0" fmla="*/ 0 h 1351379"/>
              <a:gd name="connsiteX1" fmla="*/ 167847 w 12191999"/>
              <a:gd name="connsiteY1" fmla="*/ 102228 h 1351379"/>
              <a:gd name="connsiteX2" fmla="*/ 5841696 w 12191999"/>
              <a:gd name="connsiteY2" fmla="*/ 1079117 h 1351379"/>
              <a:gd name="connsiteX3" fmla="*/ 12161914 w 12191999"/>
              <a:gd name="connsiteY3" fmla="*/ 622825 h 1351379"/>
              <a:gd name="connsiteX4" fmla="*/ 12191999 w 12191999"/>
              <a:gd name="connsiteY4" fmla="*/ 608684 h 1351379"/>
              <a:gd name="connsiteX5" fmla="*/ 12191999 w 12191999"/>
              <a:gd name="connsiteY5" fmla="*/ 1351379 h 1351379"/>
              <a:gd name="connsiteX6" fmla="*/ 0 w 12191999"/>
              <a:gd name="connsiteY6" fmla="*/ 1351379 h 135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9" h="1351379">
                <a:moveTo>
                  <a:pt x="0" y="0"/>
                </a:moveTo>
                <a:lnTo>
                  <a:pt x="167847" y="102228"/>
                </a:lnTo>
                <a:cubicBezTo>
                  <a:pt x="1017694" y="547216"/>
                  <a:pt x="3200768" y="941897"/>
                  <a:pt x="5841696" y="1079117"/>
                </a:cubicBezTo>
                <a:cubicBezTo>
                  <a:pt x="8702701" y="1227773"/>
                  <a:pt x="11220784" y="1028532"/>
                  <a:pt x="12161914" y="622825"/>
                </a:cubicBezTo>
                <a:lnTo>
                  <a:pt x="12191999" y="608684"/>
                </a:lnTo>
                <a:lnTo>
                  <a:pt x="12191999" y="1351379"/>
                </a:lnTo>
                <a:lnTo>
                  <a:pt x="0" y="1351379"/>
                </a:lnTo>
                <a:close/>
              </a:path>
            </a:pathLst>
          </a:custGeom>
          <a:solidFill>
            <a:srgbClr val="11598B">
              <a:alpha val="30000"/>
            </a:srgbClr>
          </a:solidFill>
          <a:ln w="38100">
            <a:solidFill>
              <a:srgbClr val="DFC09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cxnSp>
        <p:nvCxnSpPr>
          <p:cNvPr id="5" name="直接连接符 4"/>
          <p:cNvCxnSpPr/>
          <p:nvPr/>
        </p:nvCxnSpPr>
        <p:spPr>
          <a:xfrm flipH="1">
            <a:off x="948562" y="1001774"/>
            <a:ext cx="6985" cy="2193290"/>
          </a:xfrm>
          <a:prstGeom prst="line">
            <a:avLst/>
          </a:prstGeom>
          <a:ln w="76200"/>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8" name="îšḷíḓè"/>
          <p:cNvSpPr txBox="1"/>
          <p:nvPr>
            <p:custDataLst>
              <p:tags r:id="rId1"/>
            </p:custDataLst>
          </p:nvPr>
        </p:nvSpPr>
        <p:spPr>
          <a:xfrm>
            <a:off x="826770" y="1697355"/>
            <a:ext cx="9575800" cy="2383790"/>
          </a:xfrm>
          <a:prstGeom prst="rect">
            <a:avLst/>
          </a:prstGeom>
          <a:noFill/>
          <a:ln>
            <a:noFill/>
          </a:ln>
        </p:spPr>
        <p:txBody>
          <a:bodyPr wrap="square" lIns="91440" tIns="45720" rIns="91440" bIns="45720" anchor="b" anchorCtr="0"/>
          <a:lstStyle/>
          <a:p>
            <a:pPr marL="457200" indent="-457200" defTabSz="914400">
              <a:lnSpc>
                <a:spcPct val="150000"/>
              </a:lnSpc>
              <a:buAutoNum type="arabicPeriod"/>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Minor Programme in Accounting</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marL="457200" indent="-457200" defTabSz="914400">
              <a:lnSpc>
                <a:spcPct val="150000"/>
              </a:lnSpc>
              <a:buAutoNum type="arabicPeriod"/>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Minor Programme in Applied Economics</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marL="457200" indent="-457200" defTabSz="914400">
              <a:lnSpc>
                <a:spcPct val="150000"/>
              </a:lnSpc>
              <a:buAutoNum type="arabicPeriod"/>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Minor Programme in Business</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marL="457200" indent="-457200" defTabSz="914400">
              <a:lnSpc>
                <a:spcPct val="150000"/>
              </a:lnSpc>
              <a:buAutoNum type="arabicPeriod"/>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Minor Programme in e-Business Management and Applications</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defTabSz="914400"/>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p:txBody>
      </p:sp>
      <p:cxnSp>
        <p:nvCxnSpPr>
          <p:cNvPr id="31" name="直接连接符 30"/>
          <p:cNvCxnSpPr/>
          <p:nvPr/>
        </p:nvCxnSpPr>
        <p:spPr>
          <a:xfrm>
            <a:off x="826770" y="1348740"/>
            <a:ext cx="10379710" cy="0"/>
          </a:xfrm>
          <a:prstGeom prst="line">
            <a:avLst/>
          </a:prstGeom>
          <a:ln w="28575" cmpd="sng">
            <a:solidFill>
              <a:schemeClr val="accent1">
                <a:shade val="50000"/>
              </a:schemeClr>
            </a:solidFill>
            <a:prstDash val="solid"/>
          </a:ln>
        </p:spPr>
        <p:style>
          <a:lnRef idx="2">
            <a:schemeClr val="accent1"/>
          </a:lnRef>
          <a:fillRef idx="0">
            <a:srgbClr val="FFFFFF"/>
          </a:fillRef>
          <a:effectRef idx="0">
            <a:srgbClr val="FFFFFF"/>
          </a:effectRef>
          <a:fontRef idx="minor">
            <a:schemeClr val="tx1"/>
          </a:fontRef>
        </p:style>
      </p:cxnSp>
      <p:sp>
        <p:nvSpPr>
          <p:cNvPr id="32" name="文本框 31"/>
          <p:cNvSpPr txBox="1"/>
          <p:nvPr/>
        </p:nvSpPr>
        <p:spPr>
          <a:xfrm>
            <a:off x="8480425" y="632460"/>
            <a:ext cx="1922145" cy="553720"/>
          </a:xfrm>
          <a:prstGeom prst="rect">
            <a:avLst/>
          </a:prstGeom>
          <a:noFill/>
        </p:spPr>
        <p:txBody>
          <a:bodyPr wrap="square" lIns="0" tIns="0" rIns="0" bIns="0" rtlCol="0">
            <a:spAutoFit/>
          </a:bodyPr>
          <a:lstStyle/>
          <a:p>
            <a:pPr algn="l"/>
            <a:r>
              <a:rPr lang="en-US" altLang="zh-CN" sz="3600" b="1" dirty="0">
                <a:solidFill>
                  <a:schemeClr val="accent1"/>
                </a:solidFill>
                <a:effectLst>
                  <a:outerShdw blurRad="38100" dist="25400" dir="5400000" algn="ctr" rotWithShape="0">
                    <a:srgbClr val="6E747A">
                      <a:alpha val="43000"/>
                    </a:srgbClr>
                  </a:outerShdw>
                </a:effectLst>
                <a:latin typeface="Arial" panose="020B0604020202020204" pitchFamily="34" charset="0"/>
                <a:ea typeface="Cambria" panose="02040503050406030204" pitchFamily="18" charset="0"/>
                <a:cs typeface="Arial" panose="020B0604020202020204" pitchFamily="34" charset="0"/>
              </a:rPr>
              <a:t>Content</a:t>
            </a:r>
            <a:endParaRPr lang="en-US" altLang="zh-CN" sz="3600" b="1" dirty="0">
              <a:solidFill>
                <a:schemeClr val="accent1"/>
              </a:solidFill>
              <a:effectLst>
                <a:outerShdw blurRad="38100" dist="25400" dir="5400000" algn="ctr" rotWithShape="0">
                  <a:srgbClr val="6E747A">
                    <a:alpha val="43000"/>
                  </a:srgbClr>
                </a:outerShdw>
              </a:effectLst>
              <a:latin typeface="Arial" panose="020B0604020202020204" pitchFamily="34" charset="0"/>
              <a:ea typeface="Cambria" panose="02040503050406030204" pitchFamily="18" charset="0"/>
              <a:cs typeface="Arial" panose="020B0604020202020204" pitchFamily="34" charset="0"/>
            </a:endParaRPr>
          </a:p>
        </p:txBody>
      </p:sp>
      <p:sp>
        <p:nvSpPr>
          <p:cNvPr id="33" name="îšḷíḓè"/>
          <p:cNvSpPr txBox="1"/>
          <p:nvPr>
            <p:custDataLst>
              <p:tags r:id="rId2"/>
            </p:custDataLst>
          </p:nvPr>
        </p:nvSpPr>
        <p:spPr>
          <a:xfrm>
            <a:off x="2984500" y="4004945"/>
            <a:ext cx="9697085" cy="2383790"/>
          </a:xfrm>
          <a:prstGeom prst="rect">
            <a:avLst/>
          </a:prstGeom>
          <a:noFill/>
          <a:ln>
            <a:noFill/>
          </a:ln>
        </p:spPr>
        <p:txBody>
          <a:bodyPr wrap="square" lIns="91440" tIns="45720" rIns="91440" bIns="45720" anchor="b" anchorCtr="0"/>
          <a:lstStyle/>
          <a:p>
            <a:pPr indent="0" defTabSz="914400">
              <a:lnSpc>
                <a:spcPct val="150000"/>
              </a:lnSpc>
              <a:buNone/>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5. Minor Programme in Entrepreneurship and Innovation</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indent="0" defTabSz="914400">
              <a:lnSpc>
                <a:spcPct val="150000"/>
              </a:lnSpc>
              <a:buNone/>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6. Minor Programme in Finance</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indent="0" defTabSz="914400">
              <a:lnSpc>
                <a:spcPct val="150000"/>
              </a:lnSpc>
              <a:buNone/>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7. Minor Programme in Management of Human Resources</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indent="0" defTabSz="914400">
              <a:lnSpc>
                <a:spcPct val="150000"/>
              </a:lnSpc>
              <a:buNone/>
            </a:pPr>
            <a:r>
              <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rPr>
              <a:t>8. Minor Programme in Marketing Management</a:t>
            </a:r>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a:p>
            <a:pPr defTabSz="914400"/>
            <a:endParaRPr lang="en-US" altLang="zh-CN" sz="2200" b="1" dirty="0">
              <a:solidFill>
                <a:schemeClr val="accent1"/>
              </a:solidFill>
              <a:latin typeface="Arial" panose="020B0604020202020204" pitchFamily="34" charset="0"/>
              <a:ea typeface="Cambria" panose="02040503050406030204" pitchFamily="18" charset="0"/>
              <a:cs typeface="Arial" panose="020B0604020202020204" pitchFamily="34" charset="0"/>
              <a:sym typeface="Arial" panose="020B0604020202020204" pitchFamily="34" charset="0"/>
            </a:endParaRPr>
          </a:p>
        </p:txBody>
      </p:sp>
      <p:sp>
        <p:nvSpPr>
          <p:cNvPr id="48" name="矩形 47"/>
          <p:cNvSpPr/>
          <p:nvPr/>
        </p:nvSpPr>
        <p:spPr>
          <a:xfrm>
            <a:off x="10605770" y="1097915"/>
            <a:ext cx="353695" cy="354965"/>
          </a:xfrm>
          <a:prstGeom prst="rect">
            <a:avLst/>
          </a:prstGeom>
          <a:noFill/>
          <a:ln w="28575" cmpd="sng">
            <a:solidFill>
              <a:schemeClr val="accent1">
                <a:shade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36525" tIns="136525" rIns="136525" bIns="136525" rtlCol="0" anchor="ctr"/>
          <a:lstStyle/>
          <a:p>
            <a:pPr algn="ctr"/>
            <a:endParaRPr lang="zh-CN" altLang="en-US"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矩形 48"/>
          <p:cNvSpPr/>
          <p:nvPr/>
        </p:nvSpPr>
        <p:spPr>
          <a:xfrm>
            <a:off x="10862947" y="310823"/>
            <a:ext cx="1002780" cy="875278"/>
          </a:xfrm>
          <a:prstGeom prst="rect">
            <a:avLst/>
          </a:prstGeom>
          <a:noFill/>
          <a:ln>
            <a:solidFill>
              <a:srgbClr val="0BB6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2366645" y="1071245"/>
            <a:ext cx="8394065" cy="82994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2366645" y="2003720"/>
            <a:ext cx="8411845" cy="3083921"/>
          </a:xfrm>
          <a:prstGeom prst="rect">
            <a:avLst/>
          </a:prstGeom>
          <a:noFill/>
        </p:spPr>
        <p:txBody>
          <a:bodyPr wrap="square">
            <a:spAutoFit/>
          </a:bodyPr>
          <a:lstStyle/>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Accounting aims to provide opportunities for students to pursue their interest in accounting and to apply the knowledge in the workplace of their major field of studies. </a:t>
            </a: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Accounting is structured firstly to provide students with a foundation of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knowledge and techniques in accounting to become creative problem solvers, critical thinkers and team leaders in managing and tackling real world accounting problems </a:t>
            </a: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and issues related to their major fields of study; and secondly to promote lifelong learning.</a:t>
            </a: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11" name="椭圆 10"/>
          <p:cNvSpPr/>
          <p:nvPr>
            <p:custDataLst>
              <p:tags r:id="rId3"/>
            </p:custDataLst>
          </p:nvPr>
        </p:nvSpPr>
        <p:spPr>
          <a:xfrm>
            <a:off x="1380490" y="103453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4"/>
            </p:custDataLst>
          </p:nvPr>
        </p:nvGrpSpPr>
        <p:grpSpPr>
          <a:xfrm>
            <a:off x="1607815" y="1179724"/>
            <a:ext cx="305082" cy="469358"/>
            <a:chOff x="6402179" y="794356"/>
            <a:chExt cx="337314" cy="518946"/>
          </a:xfrm>
        </p:grpSpPr>
        <p:sp>
          <p:nvSpPr>
            <p:cNvPr id="7"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1428750" y="5292254"/>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653535" y="5434266"/>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 name="文本框 2"/>
          <p:cNvSpPr txBox="1"/>
          <p:nvPr/>
        </p:nvSpPr>
        <p:spPr>
          <a:xfrm>
            <a:off x="164618" y="243586"/>
            <a:ext cx="945472" cy="646331"/>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01</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7"/>
            </p:custDataLst>
          </p:nvPr>
        </p:nvSpPr>
        <p:spPr>
          <a:xfrm>
            <a:off x="2413269" y="5368353"/>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5" name="文本框 4"/>
          <p:cNvSpPr txBox="1"/>
          <p:nvPr>
            <p:custDataLst>
              <p:tags r:id="rId18"/>
            </p:custDataLst>
          </p:nvPr>
        </p:nvSpPr>
        <p:spPr>
          <a:xfrm>
            <a:off x="2413269" y="5925290"/>
            <a:ext cx="8411845" cy="368300"/>
          </a:xfrm>
          <a:prstGeom prst="rect">
            <a:avLst/>
          </a:prstGeom>
          <a:noFill/>
        </p:spPr>
        <p:txBody>
          <a:bodyPr wrap="square">
            <a:spAutoFit/>
          </a:bodyPr>
          <a:lstStyle/>
          <a:p>
            <a:pPr algn="just">
              <a:lnSpc>
                <a:spcPct val="100000"/>
              </a:lnSpc>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BNBU non-FBM students.</a:t>
            </a:r>
            <a:r>
              <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rPr>
              <a:t> </a:t>
            </a:r>
            <a:endPar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endParaRPr>
          </a:p>
        </p:txBody>
      </p:sp>
      <p:grpSp>
        <p:nvGrpSpPr>
          <p:cNvPr id="24" name="组合 23"/>
          <p:cNvGrpSpPr/>
          <p:nvPr/>
        </p:nvGrpSpPr>
        <p:grpSpPr>
          <a:xfrm>
            <a:off x="102252" y="173549"/>
            <a:ext cx="8041005" cy="740851"/>
            <a:chOff x="102252" y="173549"/>
            <a:chExt cx="8041005" cy="740851"/>
          </a:xfrm>
        </p:grpSpPr>
        <p:grpSp>
          <p:nvGrpSpPr>
            <p:cNvPr id="27" name="组合 26"/>
            <p:cNvGrpSpPr/>
            <p:nvPr/>
          </p:nvGrpSpPr>
          <p:grpSpPr>
            <a:xfrm>
              <a:off x="102252" y="242493"/>
              <a:ext cx="8041005" cy="659666"/>
              <a:chOff x="5591251" y="671131"/>
              <a:chExt cx="8041005" cy="659666"/>
            </a:xfrm>
          </p:grpSpPr>
          <p:sp>
            <p:nvSpPr>
              <p:cNvPr id="28" name="文本框 27"/>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29" name="文本框 28"/>
              <p:cNvSpPr txBox="1"/>
              <p:nvPr/>
            </p:nvSpPr>
            <p:spPr>
              <a:xfrm>
                <a:off x="6536766" y="671131"/>
                <a:ext cx="709549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Accounting</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3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164618" y="239141"/>
            <a:ext cx="945472" cy="646331"/>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01</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684020" y="1226820"/>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1" name="椭圆 10"/>
          <p:cNvSpPr/>
          <p:nvPr>
            <p:custDataLst>
              <p:tags r:id="rId2"/>
            </p:custDataLst>
          </p:nvPr>
        </p:nvSpPr>
        <p:spPr>
          <a:xfrm>
            <a:off x="802640" y="1080892"/>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3"/>
            </p:custDataLst>
          </p:nvPr>
        </p:nvGrpSpPr>
        <p:grpSpPr>
          <a:xfrm>
            <a:off x="1029965" y="1226079"/>
            <a:ext cx="305082" cy="469358"/>
            <a:chOff x="6402179" y="794356"/>
            <a:chExt cx="337314" cy="518946"/>
          </a:xfrm>
        </p:grpSpPr>
        <p:sp>
          <p:nvSpPr>
            <p:cNvPr id="7" name="任意多边形: 形状 6"/>
            <p:cNvSpPr/>
            <p:nvPr>
              <p:custDataLst>
                <p:tags r:id="rId4"/>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5"/>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6"/>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7"/>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8"/>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24" name="文本框 23"/>
          <p:cNvSpPr txBox="1"/>
          <p:nvPr>
            <p:custDataLst>
              <p:tags r:id="rId9"/>
            </p:custDataLst>
          </p:nvPr>
        </p:nvSpPr>
        <p:spPr>
          <a:xfrm>
            <a:off x="1334770" y="2351405"/>
            <a:ext cx="3823335" cy="1419860"/>
          </a:xfrm>
          <a:prstGeom prst="rect">
            <a:avLst/>
          </a:prstGeom>
          <a:noFill/>
        </p:spPr>
        <p:txBody>
          <a:bodyPr wrap="square">
            <a:spAutoFit/>
          </a:bodyPr>
          <a:lstStyle/>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Accounting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3 required courses and 2 electives</a:t>
            </a: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 from the list of elective courses. </a:t>
            </a: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4" name="文本框 3"/>
          <p:cNvSpPr txBox="1"/>
          <p:nvPr/>
        </p:nvSpPr>
        <p:spPr>
          <a:xfrm>
            <a:off x="164618" y="243586"/>
            <a:ext cx="945472" cy="646331"/>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01</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grpSp>
        <p:nvGrpSpPr>
          <p:cNvPr id="5" name="组合 4"/>
          <p:cNvGrpSpPr/>
          <p:nvPr/>
        </p:nvGrpSpPr>
        <p:grpSpPr>
          <a:xfrm>
            <a:off x="102252" y="173549"/>
            <a:ext cx="8041005" cy="740851"/>
            <a:chOff x="102252" y="173549"/>
            <a:chExt cx="8041005" cy="740851"/>
          </a:xfrm>
        </p:grpSpPr>
        <p:grpSp>
          <p:nvGrpSpPr>
            <p:cNvPr id="27" name="组合 26"/>
            <p:cNvGrpSpPr/>
            <p:nvPr/>
          </p:nvGrpSpPr>
          <p:grpSpPr>
            <a:xfrm>
              <a:off x="102252" y="242493"/>
              <a:ext cx="8041005" cy="659666"/>
              <a:chOff x="5591251" y="671131"/>
              <a:chExt cx="8041005" cy="659666"/>
            </a:xfrm>
          </p:grpSpPr>
          <p:sp>
            <p:nvSpPr>
              <p:cNvPr id="28" name="文本框 27"/>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29" name="文本框 28"/>
              <p:cNvSpPr txBox="1"/>
              <p:nvPr/>
            </p:nvSpPr>
            <p:spPr>
              <a:xfrm>
                <a:off x="6536766" y="671131"/>
                <a:ext cx="709549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Accounting</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3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164618" y="239141"/>
            <a:ext cx="945472" cy="646331"/>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01</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pic>
        <p:nvPicPr>
          <p:cNvPr id="3" name="图片 2"/>
          <p:cNvPicPr>
            <a:picLocks noChangeAspect="1"/>
          </p:cNvPicPr>
          <p:nvPr/>
        </p:nvPicPr>
        <p:blipFill>
          <a:blip r:embed="rId10"/>
          <a:stretch>
            <a:fillRect/>
          </a:stretch>
        </p:blipFill>
        <p:spPr>
          <a:xfrm>
            <a:off x="5913120" y="5810885"/>
            <a:ext cx="5210175" cy="520700"/>
          </a:xfrm>
          <a:prstGeom prst="rect">
            <a:avLst/>
          </a:prstGeom>
        </p:spPr>
      </p:pic>
      <p:pic>
        <p:nvPicPr>
          <p:cNvPr id="10" name="图片 9"/>
          <p:cNvPicPr>
            <a:picLocks noChangeAspect="1"/>
          </p:cNvPicPr>
          <p:nvPr/>
        </p:nvPicPr>
        <p:blipFill>
          <a:blip r:embed="rId11"/>
          <a:stretch>
            <a:fillRect/>
          </a:stretch>
        </p:blipFill>
        <p:spPr>
          <a:xfrm>
            <a:off x="5800090" y="764540"/>
            <a:ext cx="5972175" cy="3181350"/>
          </a:xfrm>
          <a:prstGeom prst="rect">
            <a:avLst/>
          </a:prstGeom>
        </p:spPr>
      </p:pic>
      <p:pic>
        <p:nvPicPr>
          <p:cNvPr id="12" name="图片 11"/>
          <p:cNvPicPr>
            <a:picLocks noChangeAspect="1"/>
          </p:cNvPicPr>
          <p:nvPr/>
        </p:nvPicPr>
        <p:blipFill>
          <a:blip r:embed="rId12"/>
          <a:stretch>
            <a:fillRect/>
          </a:stretch>
        </p:blipFill>
        <p:spPr>
          <a:xfrm>
            <a:off x="5800090" y="3945890"/>
            <a:ext cx="5972175" cy="17049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22" name="组合 21"/>
          <p:cNvGrpSpPr/>
          <p:nvPr/>
        </p:nvGrpSpPr>
        <p:grpSpPr>
          <a:xfrm>
            <a:off x="102252" y="173278"/>
            <a:ext cx="8633460" cy="741122"/>
            <a:chOff x="102252" y="173278"/>
            <a:chExt cx="8633460" cy="741122"/>
          </a:xfrm>
        </p:grpSpPr>
        <p:grpSp>
          <p:nvGrpSpPr>
            <p:cNvPr id="12" name="组合 11"/>
            <p:cNvGrpSpPr/>
            <p:nvPr/>
          </p:nvGrpSpPr>
          <p:grpSpPr>
            <a:xfrm>
              <a:off x="102252" y="173278"/>
              <a:ext cx="8633460" cy="728881"/>
              <a:chOff x="5591251" y="601916"/>
              <a:chExt cx="8633460" cy="728881"/>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79946" y="601916"/>
                <a:ext cx="764476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Applied Economics</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02</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2087245" y="1318895"/>
            <a:ext cx="8394065" cy="82994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2087245" y="2393315"/>
            <a:ext cx="8681720" cy="2751522"/>
          </a:xfrm>
          <a:prstGeom prst="rect">
            <a:avLst/>
          </a:prstGeom>
          <a:noFill/>
        </p:spPr>
        <p:txBody>
          <a:bodyPr wrap="square">
            <a:spAutoFit/>
          </a:bodyPr>
          <a:lstStyle/>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Applied Economics aims to provide students with a firm foundation of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knowledge about the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workings of economic systems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and to develop their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analytical skills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for the constructive use of that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knowledge in multidisciplinary areas that involve economics. </a:t>
            </a:r>
            <a:endPar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programme is designed to stimulate students intellectually through the study of a range of economic problems and an appreciation of the economic impacts on </a:t>
            </a:r>
            <a:r>
              <a:rPr lang="en-US" altLang="zh-CN" b="1" u="sng"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business, social, political and environmental issues.</a:t>
            </a:r>
            <a:endParaRPr lang="en-US" altLang="zh-CN" b="1" u="sng"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1101090" y="1282187"/>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1328415" y="1427374"/>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1149350" y="522918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374135" y="5371194"/>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0" name="文本框 29"/>
          <p:cNvSpPr txBox="1"/>
          <p:nvPr>
            <p:custDataLst>
              <p:tags r:id="rId17"/>
            </p:custDataLst>
          </p:nvPr>
        </p:nvSpPr>
        <p:spPr>
          <a:xfrm>
            <a:off x="2105025" y="5286306"/>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31" name="文本框 30"/>
          <p:cNvSpPr txBox="1"/>
          <p:nvPr>
            <p:custDataLst>
              <p:tags r:id="rId18"/>
            </p:custDataLst>
          </p:nvPr>
        </p:nvSpPr>
        <p:spPr>
          <a:xfrm>
            <a:off x="2105025" y="5988916"/>
            <a:ext cx="8411845" cy="368300"/>
          </a:xfrm>
          <a:prstGeom prst="rect">
            <a:avLst/>
          </a:prstGeom>
          <a:noFill/>
        </p:spPr>
        <p:txBody>
          <a:bodyPr wrap="square">
            <a:spAutoFit/>
          </a:bodyPr>
          <a:lstStyle/>
          <a:p>
            <a:pPr algn="just">
              <a:lnSpc>
                <a:spcPct val="100000"/>
              </a:lnSpc>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BNBU non-FBM students.</a:t>
            </a:r>
            <a:r>
              <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rPr>
              <a:t> </a:t>
            </a:r>
            <a:endPar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178685" y="932180"/>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2065655" y="1495066"/>
            <a:ext cx="8763000" cy="755650"/>
          </a:xfrm>
          <a:prstGeom prst="rect">
            <a:avLst/>
          </a:prstGeom>
          <a:noFill/>
        </p:spPr>
        <p:txBody>
          <a:bodyPr wrap="square">
            <a:spAutoFit/>
          </a:bodyPr>
          <a:lstStyle/>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Applied Economics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2 required courses and 3 electives</a:t>
            </a: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 from the list of elective courses as stipulated in the Table. </a:t>
            </a: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1192530" y="89547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1419855" y="1040659"/>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pic>
        <p:nvPicPr>
          <p:cNvPr id="2" name="图片 1"/>
          <p:cNvPicPr>
            <a:picLocks noChangeAspect="1"/>
          </p:cNvPicPr>
          <p:nvPr/>
        </p:nvPicPr>
        <p:blipFill>
          <a:blip r:embed="rId10"/>
          <a:stretch>
            <a:fillRect/>
          </a:stretch>
        </p:blipFill>
        <p:spPr>
          <a:xfrm>
            <a:off x="551815" y="2442845"/>
            <a:ext cx="5374640" cy="3153410"/>
          </a:xfrm>
          <a:prstGeom prst="rect">
            <a:avLst/>
          </a:prstGeom>
        </p:spPr>
      </p:pic>
      <p:pic>
        <p:nvPicPr>
          <p:cNvPr id="6" name="图片 5"/>
          <p:cNvPicPr>
            <a:picLocks noChangeAspect="1"/>
          </p:cNvPicPr>
          <p:nvPr/>
        </p:nvPicPr>
        <p:blipFill>
          <a:blip r:embed="rId11"/>
          <a:stretch>
            <a:fillRect/>
          </a:stretch>
        </p:blipFill>
        <p:spPr>
          <a:xfrm>
            <a:off x="6169025" y="2354580"/>
            <a:ext cx="5331460" cy="3420745"/>
          </a:xfrm>
          <a:prstGeom prst="rect">
            <a:avLst/>
          </a:prstGeom>
        </p:spPr>
      </p:pic>
      <p:pic>
        <p:nvPicPr>
          <p:cNvPr id="8" name="图片 7"/>
          <p:cNvPicPr>
            <a:picLocks noChangeAspect="1"/>
          </p:cNvPicPr>
          <p:nvPr/>
        </p:nvPicPr>
        <p:blipFill>
          <a:blip r:embed="rId12"/>
          <a:stretch>
            <a:fillRect/>
          </a:stretch>
        </p:blipFill>
        <p:spPr>
          <a:xfrm>
            <a:off x="473710" y="5596255"/>
            <a:ext cx="5243830" cy="971550"/>
          </a:xfrm>
          <a:prstGeom prst="rect">
            <a:avLst/>
          </a:prstGeom>
        </p:spPr>
      </p:pic>
      <p:pic>
        <p:nvPicPr>
          <p:cNvPr id="9" name="图片 8"/>
          <p:cNvPicPr>
            <a:picLocks noChangeAspect="1"/>
          </p:cNvPicPr>
          <p:nvPr/>
        </p:nvPicPr>
        <p:blipFill>
          <a:blip r:embed="rId13"/>
          <a:stretch>
            <a:fillRect/>
          </a:stretch>
        </p:blipFill>
        <p:spPr>
          <a:xfrm>
            <a:off x="6169025" y="5805805"/>
            <a:ext cx="4900930" cy="942340"/>
          </a:xfrm>
          <a:prstGeom prst="rect">
            <a:avLst/>
          </a:prstGeom>
        </p:spPr>
      </p:pic>
      <p:grpSp>
        <p:nvGrpSpPr>
          <p:cNvPr id="11" name="组合 10"/>
          <p:cNvGrpSpPr/>
          <p:nvPr/>
        </p:nvGrpSpPr>
        <p:grpSpPr>
          <a:xfrm>
            <a:off x="102252" y="173278"/>
            <a:ext cx="8633460" cy="741122"/>
            <a:chOff x="102252" y="173278"/>
            <a:chExt cx="8633460" cy="741122"/>
          </a:xfrm>
        </p:grpSpPr>
        <p:grpSp>
          <p:nvGrpSpPr>
            <p:cNvPr id="13" name="组合 12"/>
            <p:cNvGrpSpPr/>
            <p:nvPr/>
          </p:nvGrpSpPr>
          <p:grpSpPr>
            <a:xfrm>
              <a:off x="102252" y="173278"/>
              <a:ext cx="8633460" cy="728881"/>
              <a:chOff x="5591251" y="601916"/>
              <a:chExt cx="8633460" cy="728881"/>
            </a:xfrm>
          </p:grpSpPr>
          <p:sp>
            <p:nvSpPr>
              <p:cNvPr id="14" name="文本框 13"/>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5" name="文本框 14"/>
              <p:cNvSpPr txBox="1"/>
              <p:nvPr/>
            </p:nvSpPr>
            <p:spPr>
              <a:xfrm>
                <a:off x="6579946" y="601916"/>
                <a:ext cx="764476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Applied Economics</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6"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02</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638300" y="1037590"/>
            <a:ext cx="8394065" cy="82994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527175" y="1867535"/>
            <a:ext cx="9950450" cy="3441700"/>
          </a:xfrm>
          <a:prstGeom prst="rect">
            <a:avLst/>
          </a:prstGeom>
          <a:noFill/>
        </p:spPr>
        <p:txBody>
          <a:bodyPr wrap="square">
            <a:spAutoFit/>
          </a:bodyPr>
          <a:lstStyle/>
          <a:p>
            <a:pPr algn="just">
              <a:lnSpc>
                <a:spcPct val="120000"/>
              </a:lnSpc>
              <a:spcBef>
                <a:spcPts val="0"/>
              </a:spcBef>
              <a:spcAft>
                <a:spcPts val="0"/>
              </a:spcAft>
            </a:pPr>
            <a:r>
              <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Businesses look for employees who have good communication and interpersonal skills, possess strong analytical skills, think creatively and be able to integrate information from diverse sources. The curriculum of the Minor Programme in Business will provide non-BBA students with a broad introduction of fundamental business concepts through well-developed integrated and cohesive courses needed for success in the rapid evolving business arena. It draws on the core courses to provide exposure to contemporary </a:t>
            </a:r>
            <a:r>
              <a:rPr lang="en-US" altLang="zh-CN" sz="1650"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business concepts and practice</a:t>
            </a:r>
            <a:r>
              <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 Students will develop a foundation in the various functional areas in business.</a:t>
            </a:r>
            <a:endPar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Through the Minor Programme in Business, non-BBA students will gain critical </a:t>
            </a:r>
            <a:r>
              <a:rPr lang="en-US" altLang="zh-CN" sz="1650"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insights into business process</a:t>
            </a:r>
            <a:r>
              <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 through the courses studied in accounting, finance, management, and marketing. They will also develop critical and analytical skills, effective communication skills, and a global perspective.</a:t>
            </a:r>
            <a:endParaRPr lang="en-US" altLang="zh-CN" sz="165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11" name="椭圆 10"/>
          <p:cNvSpPr/>
          <p:nvPr>
            <p:custDataLst>
              <p:tags r:id="rId3"/>
            </p:custDataLst>
          </p:nvPr>
        </p:nvSpPr>
        <p:spPr>
          <a:xfrm>
            <a:off x="764540" y="1054222"/>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4"/>
            </p:custDataLst>
          </p:nvPr>
        </p:nvGrpSpPr>
        <p:grpSpPr>
          <a:xfrm>
            <a:off x="991865" y="1199409"/>
            <a:ext cx="305082" cy="469358"/>
            <a:chOff x="6402179" y="794356"/>
            <a:chExt cx="337314" cy="518946"/>
          </a:xfrm>
        </p:grpSpPr>
        <p:sp>
          <p:nvSpPr>
            <p:cNvPr id="7"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767140" y="5372970"/>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991925" y="5514982"/>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grpSp>
        <p:nvGrpSpPr>
          <p:cNvPr id="22" name="组合 21"/>
          <p:cNvGrpSpPr/>
          <p:nvPr/>
        </p:nvGrpSpPr>
        <p:grpSpPr>
          <a:xfrm>
            <a:off x="102252" y="173549"/>
            <a:ext cx="6466205" cy="740851"/>
            <a:chOff x="102252" y="173549"/>
            <a:chExt cx="6466205" cy="740851"/>
          </a:xfrm>
        </p:grpSpPr>
        <p:grpSp>
          <p:nvGrpSpPr>
            <p:cNvPr id="12" name="组合 11"/>
            <p:cNvGrpSpPr/>
            <p:nvPr/>
          </p:nvGrpSpPr>
          <p:grpSpPr>
            <a:xfrm>
              <a:off x="102252" y="255828"/>
              <a:ext cx="6466205" cy="646331"/>
              <a:chOff x="5591251" y="684466"/>
              <a:chExt cx="6466205" cy="646331"/>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98996" y="691451"/>
                <a:ext cx="545846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Business</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03</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7"/>
            </p:custDataLst>
          </p:nvPr>
        </p:nvSpPr>
        <p:spPr>
          <a:xfrm>
            <a:off x="1705035" y="5504458"/>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5" name="文本框 4"/>
          <p:cNvSpPr txBox="1"/>
          <p:nvPr>
            <p:custDataLst>
              <p:tags r:id="rId18"/>
            </p:custDataLst>
          </p:nvPr>
        </p:nvSpPr>
        <p:spPr>
          <a:xfrm>
            <a:off x="1527235" y="6128552"/>
            <a:ext cx="8411845" cy="352425"/>
          </a:xfrm>
          <a:prstGeom prst="rect">
            <a:avLst/>
          </a:prstGeom>
          <a:noFill/>
        </p:spPr>
        <p:txBody>
          <a:bodyPr wrap="square">
            <a:spAutoFit/>
          </a:bodyPr>
          <a:lstStyle/>
          <a:p>
            <a:pPr algn="just">
              <a:lnSpc>
                <a:spcPct val="100000"/>
              </a:lnSpc>
            </a:pPr>
            <a:r>
              <a:rPr lang="en-US" altLang="zh-CN" sz="17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BNBU Non-BBA students.</a:t>
            </a:r>
            <a:r>
              <a:rPr lang="en-US" altLang="zh-CN" sz="1700"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rPr>
              <a:t> </a:t>
            </a:r>
            <a:endParaRPr lang="en-US" altLang="zh-CN" sz="1700"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616710" y="1506855"/>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1" name="椭圆 10"/>
          <p:cNvSpPr/>
          <p:nvPr>
            <p:custDataLst>
              <p:tags r:id="rId2"/>
            </p:custDataLst>
          </p:nvPr>
        </p:nvSpPr>
        <p:spPr>
          <a:xfrm>
            <a:off x="686435" y="1352672"/>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3"/>
            </p:custDataLst>
          </p:nvPr>
        </p:nvGrpSpPr>
        <p:grpSpPr>
          <a:xfrm>
            <a:off x="913760" y="1497859"/>
            <a:ext cx="305082" cy="469358"/>
            <a:chOff x="6402179" y="794356"/>
            <a:chExt cx="337314" cy="518946"/>
          </a:xfrm>
        </p:grpSpPr>
        <p:sp>
          <p:nvSpPr>
            <p:cNvPr id="7" name="任意多边形: 形状 6"/>
            <p:cNvSpPr/>
            <p:nvPr>
              <p:custDataLst>
                <p:tags r:id="rId4"/>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5"/>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6"/>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7"/>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8"/>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 name="文本框 2"/>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03</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24" name="文本框 23"/>
          <p:cNvSpPr txBox="1"/>
          <p:nvPr>
            <p:custDataLst>
              <p:tags r:id="rId9"/>
            </p:custDataLst>
          </p:nvPr>
        </p:nvSpPr>
        <p:spPr>
          <a:xfrm>
            <a:off x="1007496" y="2798852"/>
            <a:ext cx="3587750" cy="2416175"/>
          </a:xfrm>
          <a:prstGeom prst="rect">
            <a:avLst/>
          </a:prstGeom>
          <a:noFill/>
        </p:spPr>
        <p:txBody>
          <a:bodyPr wrap="square">
            <a:spAutoFit/>
          </a:bodyPr>
          <a:lstStyle/>
          <a:p>
            <a:pPr algn="l">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Students of the Minor Programme in Business are required to complete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2 required courses and 3 elective courses </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as stipulated in the Table, in which at least one course should be at level 3 or above.</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grpSp>
        <p:nvGrpSpPr>
          <p:cNvPr id="4" name="组合 3"/>
          <p:cNvGrpSpPr/>
          <p:nvPr/>
        </p:nvGrpSpPr>
        <p:grpSpPr>
          <a:xfrm>
            <a:off x="102252" y="173549"/>
            <a:ext cx="6466205" cy="740851"/>
            <a:chOff x="102252" y="173549"/>
            <a:chExt cx="6466205" cy="740851"/>
          </a:xfrm>
        </p:grpSpPr>
        <p:grpSp>
          <p:nvGrpSpPr>
            <p:cNvPr id="5" name="组合 4"/>
            <p:cNvGrpSpPr/>
            <p:nvPr/>
          </p:nvGrpSpPr>
          <p:grpSpPr>
            <a:xfrm>
              <a:off x="102252" y="255828"/>
              <a:ext cx="6466205" cy="646331"/>
              <a:chOff x="5591251" y="684466"/>
              <a:chExt cx="6466205" cy="646331"/>
            </a:xfrm>
          </p:grpSpPr>
          <p:sp>
            <p:nvSpPr>
              <p:cNvPr id="10" name="文本框 9"/>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23" name="文本框 22"/>
              <p:cNvSpPr txBox="1"/>
              <p:nvPr/>
            </p:nvSpPr>
            <p:spPr>
              <a:xfrm>
                <a:off x="6598996" y="691451"/>
                <a:ext cx="545846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Business</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5"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32868" y="24993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03</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grpSp>
        <p:nvGrpSpPr>
          <p:cNvPr id="18" name="组合 17"/>
          <p:cNvGrpSpPr/>
          <p:nvPr/>
        </p:nvGrpSpPr>
        <p:grpSpPr>
          <a:xfrm>
            <a:off x="6280150" y="309880"/>
            <a:ext cx="5243195" cy="5910580"/>
            <a:chOff x="9797" y="777"/>
            <a:chExt cx="8766" cy="9932"/>
          </a:xfrm>
        </p:grpSpPr>
        <p:pic>
          <p:nvPicPr>
            <p:cNvPr id="12" name="图片 11"/>
            <p:cNvPicPr>
              <a:picLocks noChangeAspect="1"/>
            </p:cNvPicPr>
            <p:nvPr/>
          </p:nvPicPr>
          <p:blipFill>
            <a:blip r:embed="rId10"/>
            <a:stretch>
              <a:fillRect/>
            </a:stretch>
          </p:blipFill>
          <p:spPr>
            <a:xfrm>
              <a:off x="9797" y="777"/>
              <a:ext cx="8767" cy="1552"/>
            </a:xfrm>
            <a:prstGeom prst="rect">
              <a:avLst/>
            </a:prstGeom>
          </p:spPr>
        </p:pic>
        <p:pic>
          <p:nvPicPr>
            <p:cNvPr id="17" name="图片 16"/>
            <p:cNvPicPr>
              <a:picLocks noChangeAspect="1"/>
            </p:cNvPicPr>
            <p:nvPr/>
          </p:nvPicPr>
          <p:blipFill>
            <a:blip r:embed="rId11"/>
            <a:stretch>
              <a:fillRect/>
            </a:stretch>
          </p:blipFill>
          <p:spPr>
            <a:xfrm>
              <a:off x="9797" y="2195"/>
              <a:ext cx="8767" cy="8514"/>
            </a:xfrm>
            <a:prstGeom prst="rect">
              <a:avLst/>
            </a:prstGeom>
          </p:spPr>
        </p:pic>
      </p:grpSp>
      <p:pic>
        <p:nvPicPr>
          <p:cNvPr id="2" name="图片 1"/>
          <p:cNvPicPr>
            <a:picLocks noChangeAspect="1"/>
          </p:cNvPicPr>
          <p:nvPr/>
        </p:nvPicPr>
        <p:blipFill>
          <a:blip r:embed="rId12"/>
          <a:stretch>
            <a:fillRect/>
          </a:stretch>
        </p:blipFill>
        <p:spPr>
          <a:xfrm>
            <a:off x="6280150" y="6220460"/>
            <a:ext cx="5375910" cy="4654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22" name="组合 21"/>
          <p:cNvGrpSpPr/>
          <p:nvPr/>
        </p:nvGrpSpPr>
        <p:grpSpPr>
          <a:xfrm>
            <a:off x="102235" y="173355"/>
            <a:ext cx="11849100" cy="741122"/>
            <a:chOff x="102252" y="173278"/>
            <a:chExt cx="11703986" cy="741122"/>
          </a:xfrm>
        </p:grpSpPr>
        <p:grpSp>
          <p:nvGrpSpPr>
            <p:cNvPr id="12" name="组合 11"/>
            <p:cNvGrpSpPr/>
            <p:nvPr/>
          </p:nvGrpSpPr>
          <p:grpSpPr>
            <a:xfrm>
              <a:off x="102252" y="173278"/>
              <a:ext cx="11703986" cy="727710"/>
              <a:chOff x="5591251" y="601916"/>
              <a:chExt cx="11703986" cy="727710"/>
            </a:xfrm>
          </p:grpSpPr>
          <p:sp>
            <p:nvSpPr>
              <p:cNvPr id="17" name="文本框 16"/>
              <p:cNvSpPr txBox="1"/>
              <p:nvPr/>
            </p:nvSpPr>
            <p:spPr>
              <a:xfrm>
                <a:off x="5591251" y="684466"/>
                <a:ext cx="945472" cy="645160"/>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79755" y="601916"/>
                <a:ext cx="10715482"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e-Business Management and Applications</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04</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1818640" y="1182370"/>
            <a:ext cx="8394065" cy="82994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818640" y="1996440"/>
            <a:ext cx="9853295" cy="3392170"/>
          </a:xfrm>
          <a:prstGeom prst="rect">
            <a:avLst/>
          </a:prstGeom>
          <a:noFill/>
        </p:spPr>
        <p:txBody>
          <a:bodyPr wrap="square">
            <a:noAutofit/>
          </a:bodyPr>
          <a:lstStyle/>
          <a:p>
            <a:pPr algn="just">
              <a:lnSpc>
                <a:spcPct val="120000"/>
              </a:lnSpc>
              <a:spcBef>
                <a:spcPts val="0"/>
              </a:spcBef>
              <a:spcAft>
                <a:spcPts val="0"/>
              </a:spcAft>
            </a:pPr>
            <a:r>
              <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e-Business Management and Applications aims to equip students with fundamental knowledge and techniques in managing e-businesses and in </a:t>
            </a:r>
            <a:r>
              <a:rPr lang="en-US" altLang="zh-CN" sz="170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integrating e-business with other business models</a:t>
            </a:r>
            <a:r>
              <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 in order to become creative problem solvers, critical thinkers and team leaders in managing and tackling real world problems. </a:t>
            </a:r>
            <a:endPar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e-Business Management and Applications is structured to provide students with </a:t>
            </a:r>
            <a:r>
              <a:rPr lang="en-US" altLang="zh-CN" sz="170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opportunities to pursue their interest in e-business management and applications </a:t>
            </a:r>
            <a:r>
              <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within a structured curriculum, promoting understanding across disciplines and broadening the context for life-long learning. It also helps to develop in students a range of intellectual and practical skills readily transferrable to work settings in their chosen career fields.</a:t>
            </a:r>
            <a:endParaRPr lang="en-US" altLang="zh-CN" sz="170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832485" y="114566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1059810" y="1290849"/>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928370" y="520124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153155" y="5343254"/>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0" name="文本框 29"/>
          <p:cNvSpPr txBox="1"/>
          <p:nvPr>
            <p:custDataLst>
              <p:tags r:id="rId17"/>
            </p:custDataLst>
          </p:nvPr>
        </p:nvSpPr>
        <p:spPr>
          <a:xfrm>
            <a:off x="1835563" y="5306676"/>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31" name="文本框 30"/>
          <p:cNvSpPr txBox="1"/>
          <p:nvPr>
            <p:custDataLst>
              <p:tags r:id="rId18"/>
            </p:custDataLst>
          </p:nvPr>
        </p:nvSpPr>
        <p:spPr>
          <a:xfrm>
            <a:off x="1835563" y="5812486"/>
            <a:ext cx="8411845" cy="352425"/>
          </a:xfrm>
          <a:prstGeom prst="rect">
            <a:avLst/>
          </a:prstGeom>
          <a:noFill/>
        </p:spPr>
        <p:txBody>
          <a:bodyPr wrap="square">
            <a:spAutoFit/>
          </a:bodyPr>
          <a:lstStyle/>
          <a:p>
            <a:pPr algn="just">
              <a:lnSpc>
                <a:spcPct val="100000"/>
              </a:lnSpc>
            </a:pPr>
            <a:r>
              <a:rPr lang="en-US" altLang="zh-CN" sz="1700" b="1" dirty="0">
                <a:latin typeface="Cambria" panose="02040503050406030204" pitchFamily="18" charset="0"/>
                <a:cs typeface="Cambria" panose="02040503050406030204" pitchFamily="18" charset="0"/>
              </a:rPr>
              <a:t>BNBU students except for students in the EBIS major programme.</a:t>
            </a:r>
            <a:endParaRPr lang="en-US" altLang="zh-CN" sz="1700" b="1" dirty="0">
              <a:latin typeface="Cambria" panose="02040503050406030204" pitchFamily="18" charset="0"/>
              <a:cs typeface="Cambria" panose="020405030504060302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04</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1677035" y="1193165"/>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683771" y="1826865"/>
            <a:ext cx="3505841" cy="1754326"/>
          </a:xfrm>
          <a:prstGeom prst="rect">
            <a:avLst/>
          </a:prstGeom>
          <a:noFill/>
        </p:spPr>
        <p:txBody>
          <a:bodyPr wrap="square">
            <a:spAutoFit/>
          </a:bodyPr>
          <a:lstStyle/>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e-Business Management and Applications consists of</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 2 required courses and 3 elective courses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690880" y="1156457"/>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918205" y="1301644"/>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grpSp>
        <p:nvGrpSpPr>
          <p:cNvPr id="2" name="组合 1"/>
          <p:cNvGrpSpPr/>
          <p:nvPr/>
        </p:nvGrpSpPr>
        <p:grpSpPr>
          <a:xfrm>
            <a:off x="102235" y="173355"/>
            <a:ext cx="11849100" cy="741122"/>
            <a:chOff x="102252" y="173278"/>
            <a:chExt cx="11703986" cy="741122"/>
          </a:xfrm>
        </p:grpSpPr>
        <p:grpSp>
          <p:nvGrpSpPr>
            <p:cNvPr id="6" name="组合 5"/>
            <p:cNvGrpSpPr/>
            <p:nvPr/>
          </p:nvGrpSpPr>
          <p:grpSpPr>
            <a:xfrm>
              <a:off x="102252" y="173278"/>
              <a:ext cx="11703986" cy="727710"/>
              <a:chOff x="5591251" y="601916"/>
              <a:chExt cx="11703986" cy="727710"/>
            </a:xfrm>
          </p:grpSpPr>
          <p:sp>
            <p:nvSpPr>
              <p:cNvPr id="8" name="文本框 7"/>
              <p:cNvSpPr txBox="1"/>
              <p:nvPr/>
            </p:nvSpPr>
            <p:spPr>
              <a:xfrm>
                <a:off x="5591251" y="684466"/>
                <a:ext cx="945472" cy="645160"/>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9" name="文本框 8"/>
              <p:cNvSpPr txBox="1"/>
              <p:nvPr/>
            </p:nvSpPr>
            <p:spPr>
              <a:xfrm>
                <a:off x="6579755" y="601916"/>
                <a:ext cx="10715482"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e-Business Management and Applications</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5"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142393" y="204851"/>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04</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pic>
        <p:nvPicPr>
          <p:cNvPr id="12" name="图片 11"/>
          <p:cNvPicPr>
            <a:picLocks noChangeAspect="1"/>
          </p:cNvPicPr>
          <p:nvPr/>
        </p:nvPicPr>
        <p:blipFill>
          <a:blip r:embed="rId10"/>
          <a:stretch>
            <a:fillRect/>
          </a:stretch>
        </p:blipFill>
        <p:spPr>
          <a:xfrm>
            <a:off x="5729605" y="901065"/>
            <a:ext cx="5508625" cy="5528310"/>
          </a:xfrm>
          <a:prstGeom prst="rect">
            <a:avLst/>
          </a:prstGeom>
        </p:spPr>
      </p:pic>
      <p:pic>
        <p:nvPicPr>
          <p:cNvPr id="17" name="图片 16"/>
          <p:cNvPicPr>
            <a:picLocks noChangeAspect="1"/>
          </p:cNvPicPr>
          <p:nvPr/>
        </p:nvPicPr>
        <p:blipFill>
          <a:blip r:embed="rId11"/>
          <a:srcRect b="6364"/>
          <a:stretch>
            <a:fillRect/>
          </a:stretch>
        </p:blipFill>
        <p:spPr>
          <a:xfrm>
            <a:off x="480695" y="3581400"/>
            <a:ext cx="4993005" cy="2531745"/>
          </a:xfrm>
          <a:prstGeom prst="rect">
            <a:avLst/>
          </a:prstGeom>
        </p:spPr>
      </p:pic>
      <p:pic>
        <p:nvPicPr>
          <p:cNvPr id="18" name="图片 17"/>
          <p:cNvPicPr>
            <a:picLocks noChangeAspect="1"/>
          </p:cNvPicPr>
          <p:nvPr/>
        </p:nvPicPr>
        <p:blipFill>
          <a:blip r:embed="rId12"/>
          <a:stretch>
            <a:fillRect/>
          </a:stretch>
        </p:blipFill>
        <p:spPr>
          <a:xfrm>
            <a:off x="550545" y="6036945"/>
            <a:ext cx="4922520" cy="38671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341120" y="1042035"/>
            <a:ext cx="957643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316990" y="1588770"/>
            <a:ext cx="10306050" cy="5105400"/>
          </a:xfrm>
          <a:prstGeom prst="rect">
            <a:avLst/>
          </a:prstGeom>
          <a:noFill/>
        </p:spPr>
        <p:txBody>
          <a:bodyPr wrap="square">
            <a:spAutoFit/>
          </a:bodyPr>
          <a:lstStyle/>
          <a:p>
            <a:pPr algn="just">
              <a:lnSpc>
                <a:spcPct val="120000"/>
              </a:lnSpc>
              <a:spcBef>
                <a:spcPts val="0"/>
              </a:spcBef>
              <a:spcAft>
                <a:spcPts val="0"/>
              </a:spcAft>
            </a:pPr>
            <a:r>
              <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EPIN aims to significantly enhance the educational experience of students while better preparing them to deal with the world around them. The focus here is on </a:t>
            </a:r>
            <a:r>
              <a:rPr lang="en-US" altLang="zh-CN" sz="160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developing students’ entrepreneurial mindset and their ability to cultivate critical skills to think and act in more creative, innovative, opportunistic and proactive ways. </a:t>
            </a:r>
            <a:endParaRPr lang="en-US" altLang="zh-CN" sz="160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To achieve these aims, the design and structure of the Minor Programme in EPIN include required and elective courses with solid experiential content, and provide opportunities for entrepreneurs to share their valuable experiences with students through workshops, entrepreneurial seminars and field trips to start-ups and large business enterprises. </a:t>
            </a: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In sum, the aims and objectives of the Minor Programme in Entrepreneurship and Innovation are:</a:t>
            </a: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(1) to apply diverse concepts of business and society and to develop creative capacities that are essential to initiate, build, and grow business ventures; </a:t>
            </a: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(2) to nurture entrepreneurial spirit and competencies by applying business-related knowledge and skills to develop and implement innovative ideas required for sustaining and growing organizational and new business undertakings.</a:t>
            </a:r>
            <a:endParaRPr lang="en-US" altLang="zh-CN" sz="1600"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11" name="椭圆 10"/>
          <p:cNvSpPr/>
          <p:nvPr>
            <p:custDataLst>
              <p:tags r:id="rId3"/>
            </p:custDataLst>
          </p:nvPr>
        </p:nvSpPr>
        <p:spPr>
          <a:xfrm>
            <a:off x="467360" y="105866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4"/>
            </p:custDataLst>
          </p:nvPr>
        </p:nvGrpSpPr>
        <p:grpSpPr>
          <a:xfrm>
            <a:off x="694685" y="1203854"/>
            <a:ext cx="305082" cy="469358"/>
            <a:chOff x="6402179" y="794356"/>
            <a:chExt cx="337314" cy="518946"/>
          </a:xfrm>
        </p:grpSpPr>
        <p:sp>
          <p:nvSpPr>
            <p:cNvPr id="7"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grpSp>
        <p:nvGrpSpPr>
          <p:cNvPr id="22" name="组合 21"/>
          <p:cNvGrpSpPr/>
          <p:nvPr/>
        </p:nvGrpSpPr>
        <p:grpSpPr>
          <a:xfrm>
            <a:off x="102252" y="102793"/>
            <a:ext cx="11083925" cy="811607"/>
            <a:chOff x="102252" y="102793"/>
            <a:chExt cx="11083925" cy="811607"/>
          </a:xfrm>
        </p:grpSpPr>
        <p:grpSp>
          <p:nvGrpSpPr>
            <p:cNvPr id="12" name="组合 11"/>
            <p:cNvGrpSpPr/>
            <p:nvPr/>
          </p:nvGrpSpPr>
          <p:grpSpPr>
            <a:xfrm>
              <a:off x="102252" y="102793"/>
              <a:ext cx="11083925" cy="799366"/>
              <a:chOff x="5591251" y="531431"/>
              <a:chExt cx="11083925" cy="799366"/>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98996" y="531431"/>
                <a:ext cx="1007618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Entrepreneurship and Innovation</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55093" y="22453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05</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735455" y="2755900"/>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1" name="椭圆 10"/>
          <p:cNvSpPr/>
          <p:nvPr>
            <p:custDataLst>
              <p:tags r:id="rId2"/>
            </p:custDataLst>
          </p:nvPr>
        </p:nvSpPr>
        <p:spPr>
          <a:xfrm>
            <a:off x="820420" y="260171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3"/>
            </p:custDataLst>
          </p:nvPr>
        </p:nvGrpSpPr>
        <p:grpSpPr>
          <a:xfrm>
            <a:off x="1047745" y="2746904"/>
            <a:ext cx="305082" cy="469358"/>
            <a:chOff x="6402179" y="794356"/>
            <a:chExt cx="337314" cy="518946"/>
          </a:xfrm>
        </p:grpSpPr>
        <p:sp>
          <p:nvSpPr>
            <p:cNvPr id="7" name="任意多边形: 形状 6"/>
            <p:cNvSpPr/>
            <p:nvPr>
              <p:custDataLst>
                <p:tags r:id="rId4"/>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5"/>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6"/>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7"/>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8"/>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 name="文本框 2"/>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05</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24" name="文本框 23"/>
          <p:cNvSpPr txBox="1"/>
          <p:nvPr>
            <p:custDataLst>
              <p:tags r:id="rId9"/>
            </p:custDataLst>
          </p:nvPr>
        </p:nvSpPr>
        <p:spPr>
          <a:xfrm>
            <a:off x="1653540" y="3361690"/>
            <a:ext cx="9531985" cy="2748280"/>
          </a:xfrm>
          <a:prstGeom prst="rect">
            <a:avLst/>
          </a:prstGeom>
          <a:noFill/>
        </p:spPr>
        <p:txBody>
          <a:bodyPr wrap="square">
            <a:spAutoFit/>
          </a:bodyPr>
          <a:lstStyle/>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Entrepreneurship and Innovation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1 required course followed by 4 electives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from the list of elective courses as stipulated in the Table.  Students are required to complete at least one course at level 3 or above.</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Students have to take EPIN3003. For non-BBA students, they have to take 12 units from </a:t>
            </a:r>
            <a:r>
              <a:rPr lang="en-US" altLang="zh-CN" b="1" i="1" dirty="0">
                <a:latin typeface="Cambria" panose="02040503050406030204" pitchFamily="18" charset="0"/>
                <a:ea typeface="Cambria" panose="02040503050406030204" pitchFamily="18" charset="0"/>
                <a:cs typeface="Cambria" panose="02040503050406030204" pitchFamily="18" charset="0"/>
                <a:sym typeface="Arial" panose="020B0604020202020204"/>
              </a:rPr>
              <a:t>Elective Courses I</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and </a:t>
            </a:r>
            <a:r>
              <a:rPr lang="en-US" altLang="zh-CN" b="1" i="1" dirty="0">
                <a:latin typeface="Cambria" panose="02040503050406030204" pitchFamily="18" charset="0"/>
                <a:ea typeface="Cambria" panose="02040503050406030204" pitchFamily="18" charset="0"/>
                <a:cs typeface="Cambria" panose="02040503050406030204" pitchFamily="18" charset="0"/>
                <a:sym typeface="Arial" panose="020B0604020202020204"/>
              </a:rPr>
              <a:t>Elective Courses II</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Students who have taken any of the above courses in their major programmes have to take additional elective course(s) to fulfil the minor programme requirement.</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39" name="椭圆 38"/>
          <p:cNvSpPr/>
          <p:nvPr>
            <p:custDataLst>
              <p:tags r:id="rId10"/>
            </p:custDataLst>
          </p:nvPr>
        </p:nvSpPr>
        <p:spPr>
          <a:xfrm>
            <a:off x="828040" y="104516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052825" y="1187179"/>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5" name="文本框 4"/>
          <p:cNvSpPr txBox="1"/>
          <p:nvPr>
            <p:custDataLst>
              <p:tags r:id="rId17"/>
            </p:custDataLst>
          </p:nvPr>
        </p:nvSpPr>
        <p:spPr>
          <a:xfrm>
            <a:off x="1735233" y="1178302"/>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18"/>
            </p:custDataLst>
          </p:nvPr>
        </p:nvSpPr>
        <p:spPr>
          <a:xfrm>
            <a:off x="1653540" y="1804670"/>
            <a:ext cx="8411845" cy="368300"/>
          </a:xfrm>
          <a:prstGeom prst="rect">
            <a:avLst/>
          </a:prstGeom>
          <a:noFill/>
        </p:spPr>
        <p:txBody>
          <a:bodyPr wrap="square">
            <a:spAutoFit/>
          </a:bodyPr>
          <a:lstStyle/>
          <a:p>
            <a:pPr algn="just">
              <a:lnSpc>
                <a:spcPct val="100000"/>
              </a:lnSpc>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target students of the Programme are BNBU non-FBM students.</a:t>
            </a:r>
            <a:r>
              <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rPr>
              <a:t> </a:t>
            </a:r>
            <a:endPar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endParaRPr>
          </a:p>
        </p:txBody>
      </p:sp>
      <p:grpSp>
        <p:nvGrpSpPr>
          <p:cNvPr id="2" name="组合 1"/>
          <p:cNvGrpSpPr/>
          <p:nvPr/>
        </p:nvGrpSpPr>
        <p:grpSpPr>
          <a:xfrm>
            <a:off x="102252" y="102793"/>
            <a:ext cx="11083925" cy="811607"/>
            <a:chOff x="102252" y="102793"/>
            <a:chExt cx="11083925" cy="811607"/>
          </a:xfrm>
        </p:grpSpPr>
        <p:grpSp>
          <p:nvGrpSpPr>
            <p:cNvPr id="6" name="组合 5"/>
            <p:cNvGrpSpPr/>
            <p:nvPr/>
          </p:nvGrpSpPr>
          <p:grpSpPr>
            <a:xfrm>
              <a:off x="102252" y="102793"/>
              <a:ext cx="11083925" cy="799366"/>
              <a:chOff x="5591251" y="531431"/>
              <a:chExt cx="11083925" cy="799366"/>
            </a:xfrm>
          </p:grpSpPr>
          <p:sp>
            <p:nvSpPr>
              <p:cNvPr id="18" name="文本框 17"/>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21" name="文本框 20"/>
              <p:cNvSpPr txBox="1"/>
              <p:nvPr/>
            </p:nvSpPr>
            <p:spPr>
              <a:xfrm>
                <a:off x="6598996" y="531431"/>
                <a:ext cx="1007618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Entrepreneurship and Innovation</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3"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55093" y="22453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05</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文本框 4"/>
          <p:cNvSpPr txBox="1"/>
          <p:nvPr>
            <p:custDataLst>
              <p:tags r:id="rId1"/>
            </p:custDataLst>
          </p:nvPr>
        </p:nvSpPr>
        <p:spPr>
          <a:xfrm>
            <a:off x="1113155" y="899795"/>
            <a:ext cx="9812020" cy="398780"/>
          </a:xfrm>
          <a:prstGeom prst="rect">
            <a:avLst/>
          </a:prstGeom>
          <a:noFill/>
        </p:spPr>
        <p:txBody>
          <a:bodyPr wrap="square">
            <a:spAutoFit/>
          </a:bodyPr>
          <a:lstStyle/>
          <a:p>
            <a:r>
              <a:rPr lang="en-US" altLang="zh-CN" sz="20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Table:  Curriculum Structure of the Minor Programme in EPIN</a:t>
            </a:r>
            <a:endParaRPr lang="en-US" altLang="zh-CN" sz="20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pic>
        <p:nvPicPr>
          <p:cNvPr id="23" name="图片 22"/>
          <p:cNvPicPr>
            <a:picLocks noChangeAspect="1"/>
          </p:cNvPicPr>
          <p:nvPr/>
        </p:nvPicPr>
        <p:blipFill>
          <a:blip r:embed="rId2"/>
          <a:stretch>
            <a:fillRect/>
          </a:stretch>
        </p:blipFill>
        <p:spPr>
          <a:xfrm>
            <a:off x="296545" y="5969000"/>
            <a:ext cx="5742305" cy="394335"/>
          </a:xfrm>
          <a:prstGeom prst="rect">
            <a:avLst/>
          </a:prstGeom>
        </p:spPr>
      </p:pic>
      <p:sp>
        <p:nvSpPr>
          <p:cNvPr id="7" name="文本框 6"/>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05</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grpSp>
        <p:nvGrpSpPr>
          <p:cNvPr id="8" name="组合 7"/>
          <p:cNvGrpSpPr/>
          <p:nvPr/>
        </p:nvGrpSpPr>
        <p:grpSpPr>
          <a:xfrm>
            <a:off x="102252" y="102793"/>
            <a:ext cx="11083925" cy="811607"/>
            <a:chOff x="102252" y="102793"/>
            <a:chExt cx="11083925" cy="811607"/>
          </a:xfrm>
        </p:grpSpPr>
        <p:grpSp>
          <p:nvGrpSpPr>
            <p:cNvPr id="9" name="组合 8"/>
            <p:cNvGrpSpPr/>
            <p:nvPr/>
          </p:nvGrpSpPr>
          <p:grpSpPr>
            <a:xfrm>
              <a:off x="102252" y="102793"/>
              <a:ext cx="11083925" cy="799366"/>
              <a:chOff x="5591251" y="531431"/>
              <a:chExt cx="11083925" cy="799366"/>
            </a:xfrm>
          </p:grpSpPr>
          <p:sp>
            <p:nvSpPr>
              <p:cNvPr id="10" name="文本框 9"/>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1" name="文本框 10"/>
              <p:cNvSpPr txBox="1"/>
              <p:nvPr/>
            </p:nvSpPr>
            <p:spPr>
              <a:xfrm>
                <a:off x="6598996" y="531431"/>
                <a:ext cx="1007618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Entrepreneurship and Innovation</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3"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155093" y="22453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05</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pic>
        <p:nvPicPr>
          <p:cNvPr id="3" name="图片 2"/>
          <p:cNvPicPr>
            <a:picLocks noChangeAspect="1"/>
          </p:cNvPicPr>
          <p:nvPr/>
        </p:nvPicPr>
        <p:blipFill>
          <a:blip r:embed="rId3"/>
          <a:stretch>
            <a:fillRect/>
          </a:stretch>
        </p:blipFill>
        <p:spPr>
          <a:xfrm>
            <a:off x="292100" y="1487805"/>
            <a:ext cx="5659755" cy="4404995"/>
          </a:xfrm>
          <a:prstGeom prst="rect">
            <a:avLst/>
          </a:prstGeom>
        </p:spPr>
      </p:pic>
      <p:pic>
        <p:nvPicPr>
          <p:cNvPr id="4" name="图片 3"/>
          <p:cNvPicPr>
            <a:picLocks noChangeAspect="1"/>
          </p:cNvPicPr>
          <p:nvPr/>
        </p:nvPicPr>
        <p:blipFill>
          <a:blip r:embed="rId4"/>
          <a:stretch>
            <a:fillRect/>
          </a:stretch>
        </p:blipFill>
        <p:spPr>
          <a:xfrm>
            <a:off x="6038850" y="1515745"/>
            <a:ext cx="5627370" cy="3145790"/>
          </a:xfrm>
          <a:prstGeom prst="rect">
            <a:avLst/>
          </a:prstGeom>
        </p:spPr>
      </p:pic>
      <p:pic>
        <p:nvPicPr>
          <p:cNvPr id="12" name="图片 11"/>
          <p:cNvPicPr>
            <a:picLocks noChangeAspect="1"/>
          </p:cNvPicPr>
          <p:nvPr/>
        </p:nvPicPr>
        <p:blipFill>
          <a:blip r:embed="rId5"/>
          <a:stretch>
            <a:fillRect/>
          </a:stretch>
        </p:blipFill>
        <p:spPr>
          <a:xfrm>
            <a:off x="6024880" y="4564380"/>
            <a:ext cx="5626735" cy="16719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22" name="组合 21"/>
          <p:cNvGrpSpPr/>
          <p:nvPr/>
        </p:nvGrpSpPr>
        <p:grpSpPr>
          <a:xfrm>
            <a:off x="102252" y="173549"/>
            <a:ext cx="7698740" cy="740851"/>
            <a:chOff x="102252" y="173549"/>
            <a:chExt cx="7698740" cy="740851"/>
          </a:xfrm>
        </p:grpSpPr>
        <p:grpSp>
          <p:nvGrpSpPr>
            <p:cNvPr id="12" name="组合 11"/>
            <p:cNvGrpSpPr/>
            <p:nvPr/>
          </p:nvGrpSpPr>
          <p:grpSpPr>
            <a:xfrm>
              <a:off x="102252" y="255828"/>
              <a:ext cx="7698740" cy="646331"/>
              <a:chOff x="5591251" y="684466"/>
              <a:chExt cx="7698740" cy="646331"/>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19316" y="684466"/>
                <a:ext cx="667067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Finance</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06</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2113915" y="1334135"/>
            <a:ext cx="8394065" cy="82994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2051685" y="2167890"/>
            <a:ext cx="8696325" cy="2668270"/>
          </a:xfrm>
          <a:prstGeom prst="rect">
            <a:avLst/>
          </a:prstGeom>
          <a:noFill/>
        </p:spPr>
        <p:txBody>
          <a:bodyPr wrap="square">
            <a:noAutofit/>
          </a:bodyPr>
          <a:lstStyle/>
          <a:p>
            <a:pPr algn="just">
              <a:lnSpc>
                <a:spcPct val="120000"/>
              </a:lnSpc>
              <a:spcBef>
                <a:spcPts val="0"/>
              </a:spcBef>
              <a:spcAft>
                <a:spcPts val="0"/>
              </a:spcAft>
            </a:pPr>
            <a:r>
              <a:rPr lang="en-US" altLang="zh-CN"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a:t>
            </a:r>
            <a:r>
              <a:rPr lang="en-US" altLang="zh-CN" b="1" dirty="0">
                <a:solidFill>
                  <a:schemeClr val="tx1"/>
                </a:solidFill>
                <a:highlight>
                  <a:srgbClr val="000000">
                    <a:alpha val="0"/>
                  </a:srgbClr>
                </a:highlight>
                <a:latin typeface="Cambria" panose="02040503050406030204" pitchFamily="18" charset="0"/>
                <a:ea typeface="Cambria" panose="02040503050406030204" pitchFamily="18" charset="0"/>
                <a:cs typeface="Cambria" panose="02040503050406030204" pitchFamily="18" charset="0"/>
                <a:sym typeface="Arial" panose="020B0604020202020204"/>
              </a:rPr>
              <a:t>Minor Programme in Finance aims t</a:t>
            </a:r>
            <a:r>
              <a:rPr lang="en-US" altLang="zh-CN"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o provide opportunities for students to pursue their interest in finance and to apply the knowledge in the work place of their major field of studies. The Minor Programme in Finance is structured to provide students with a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foundation of knowledge and techniques in financial management</a:t>
            </a:r>
            <a:r>
              <a:rPr lang="en-US" altLang="zh-CN"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 in order to become creative problem solvers, critical thinkers and team leaders in managing and tackling real world finance problem and issues related to their major fields of study.</a:t>
            </a:r>
            <a:endParaRPr lang="en-US" altLang="zh-CN"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1127760" y="1297427"/>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1355085" y="1442614"/>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1130300" y="501201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355085" y="5154024"/>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0" name="文本框 29"/>
          <p:cNvSpPr txBox="1"/>
          <p:nvPr>
            <p:custDataLst>
              <p:tags r:id="rId17"/>
            </p:custDataLst>
          </p:nvPr>
        </p:nvSpPr>
        <p:spPr>
          <a:xfrm>
            <a:off x="2029459" y="5012012"/>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31" name="文本框 30"/>
          <p:cNvSpPr txBox="1"/>
          <p:nvPr>
            <p:custDataLst>
              <p:tags r:id="rId18"/>
            </p:custDataLst>
          </p:nvPr>
        </p:nvSpPr>
        <p:spPr>
          <a:xfrm>
            <a:off x="2020570" y="5529580"/>
            <a:ext cx="8411845" cy="368300"/>
          </a:xfrm>
          <a:prstGeom prst="rect">
            <a:avLst/>
          </a:prstGeom>
          <a:noFill/>
        </p:spPr>
        <p:txBody>
          <a:bodyPr wrap="square">
            <a:spAutoFit/>
          </a:bodyPr>
          <a:lstStyle/>
          <a:p>
            <a:pPr algn="just">
              <a:lnSpc>
                <a:spcPct val="100000"/>
              </a:lnSpc>
            </a:pPr>
            <a:r>
              <a:rPr lang="en-US" altLang="zh-CN" b="1" dirty="0">
                <a:latin typeface="Cambria" panose="02040503050406030204" pitchFamily="18" charset="0"/>
                <a:cs typeface="Cambria" panose="02040503050406030204" pitchFamily="18" charset="0"/>
              </a:rPr>
              <a:t>BNBU students including BNBU </a:t>
            </a:r>
            <a:r>
              <a:rPr lang="en-US" altLang="zh-CN" b="1" dirty="0">
                <a:solidFill>
                  <a:srgbClr val="FF0000"/>
                </a:solidFill>
                <a:latin typeface="Cambria" panose="02040503050406030204" pitchFamily="18" charset="0"/>
                <a:cs typeface="Cambria" panose="02040503050406030204" pitchFamily="18" charset="0"/>
              </a:rPr>
              <a:t>non-FIN students.</a:t>
            </a:r>
            <a:endParaRPr lang="en-US" altLang="zh-CN" b="1" dirty="0">
              <a:solidFill>
                <a:srgbClr val="FF0000"/>
              </a:solidFill>
              <a:latin typeface="Cambria" panose="02040503050406030204" pitchFamily="18" charset="0"/>
              <a:cs typeface="Cambria" panose="020405030504060302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06</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1740535" y="1210945"/>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740535" y="1934210"/>
            <a:ext cx="9434830" cy="4076700"/>
          </a:xfrm>
          <a:prstGeom prst="rect">
            <a:avLst/>
          </a:prstGeom>
          <a:noFill/>
        </p:spPr>
        <p:txBody>
          <a:bodyPr wrap="square">
            <a:spAutoFit/>
          </a:bodyPr>
          <a:lstStyle/>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Finance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1 required course and 4 electives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from Elective Courses. Students are required to complete 4 elective courses as stipulated in the Table, in which </a:t>
            </a:r>
            <a:r>
              <a:rPr lang="en-US" altLang="zh-CN" b="1" u="sng" dirty="0">
                <a:latin typeface="Cambria" panose="02040503050406030204" pitchFamily="18" charset="0"/>
                <a:ea typeface="Cambria" panose="02040503050406030204" pitchFamily="18" charset="0"/>
                <a:cs typeface="Cambria" panose="02040503050406030204" pitchFamily="18" charset="0"/>
                <a:sym typeface="Arial" panose="020B0604020202020204"/>
              </a:rPr>
              <a:t>at least one course should be at level 3 or above</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For non-BBA students, they should take ACCT2003/ACCT2043 Principles of Accounting I and FIN2003/FIN2023 Financial Management as pre-requisite requirement of the required course and other elective courses.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For BBA but non-FIN students, since they would study ACCT2003/ACCT2043 Principles of Accounting I and FIN2003/FIN2023 Financial Management as their BBA core courses, they should choose two other electives instead. The curriculum is summarised in the Table shown below.</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754380" y="1174237"/>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981705" y="1319424"/>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grpSp>
        <p:nvGrpSpPr>
          <p:cNvPr id="6" name="组合 5"/>
          <p:cNvGrpSpPr/>
          <p:nvPr/>
        </p:nvGrpSpPr>
        <p:grpSpPr>
          <a:xfrm>
            <a:off x="102252" y="173549"/>
            <a:ext cx="7698740" cy="740851"/>
            <a:chOff x="102252" y="173549"/>
            <a:chExt cx="7698740" cy="740851"/>
          </a:xfrm>
        </p:grpSpPr>
        <p:grpSp>
          <p:nvGrpSpPr>
            <p:cNvPr id="7" name="组合 6"/>
            <p:cNvGrpSpPr/>
            <p:nvPr/>
          </p:nvGrpSpPr>
          <p:grpSpPr>
            <a:xfrm>
              <a:off x="102252" y="255828"/>
              <a:ext cx="7698740" cy="646331"/>
              <a:chOff x="5591251" y="684466"/>
              <a:chExt cx="7698740" cy="646331"/>
            </a:xfrm>
          </p:grpSpPr>
          <p:sp>
            <p:nvSpPr>
              <p:cNvPr id="8" name="文本框 7"/>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19316" y="684466"/>
                <a:ext cx="667067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Finance</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9"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150013" y="20802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06</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6" name="文本框 5"/>
          <p:cNvSpPr txBox="1"/>
          <p:nvPr>
            <p:custDataLst>
              <p:tags r:id="rId1"/>
            </p:custDataLst>
          </p:nvPr>
        </p:nvSpPr>
        <p:spPr>
          <a:xfrm>
            <a:off x="1200150" y="1158875"/>
            <a:ext cx="9812020" cy="398780"/>
          </a:xfrm>
          <a:prstGeom prst="rect">
            <a:avLst/>
          </a:prstGeom>
          <a:noFill/>
        </p:spPr>
        <p:txBody>
          <a:bodyPr wrap="square">
            <a:spAutoFit/>
          </a:bodyPr>
          <a:lstStyle/>
          <a:p>
            <a:r>
              <a:rPr lang="en-US" altLang="zh-CN" sz="20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Table:  Curriculum Structure of the Minor Programme in Finance</a:t>
            </a:r>
            <a:endParaRPr lang="en-US" altLang="zh-CN" sz="20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nvGrpSpPr>
          <p:cNvPr id="11" name="组合 10"/>
          <p:cNvGrpSpPr/>
          <p:nvPr/>
        </p:nvGrpSpPr>
        <p:grpSpPr>
          <a:xfrm>
            <a:off x="971550" y="1863090"/>
            <a:ext cx="5132705" cy="4005580"/>
            <a:chOff x="2202" y="1707"/>
            <a:chExt cx="7994" cy="6307"/>
          </a:xfrm>
        </p:grpSpPr>
        <p:pic>
          <p:nvPicPr>
            <p:cNvPr id="7" name="图片 6"/>
            <p:cNvPicPr>
              <a:picLocks noChangeAspect="1"/>
            </p:cNvPicPr>
            <p:nvPr/>
          </p:nvPicPr>
          <p:blipFill>
            <a:blip r:embed="rId2"/>
            <a:stretch>
              <a:fillRect/>
            </a:stretch>
          </p:blipFill>
          <p:spPr>
            <a:xfrm>
              <a:off x="2202" y="1707"/>
              <a:ext cx="7994" cy="3131"/>
            </a:xfrm>
            <a:prstGeom prst="rect">
              <a:avLst/>
            </a:prstGeom>
          </p:spPr>
        </p:pic>
        <p:pic>
          <p:nvPicPr>
            <p:cNvPr id="8" name="图片 7"/>
            <p:cNvPicPr>
              <a:picLocks noChangeAspect="1"/>
            </p:cNvPicPr>
            <p:nvPr/>
          </p:nvPicPr>
          <p:blipFill>
            <a:blip r:embed="rId3"/>
            <a:stretch>
              <a:fillRect/>
            </a:stretch>
          </p:blipFill>
          <p:spPr>
            <a:xfrm>
              <a:off x="2217" y="4778"/>
              <a:ext cx="7965" cy="3237"/>
            </a:xfrm>
            <a:prstGeom prst="rect">
              <a:avLst/>
            </a:prstGeom>
          </p:spPr>
        </p:pic>
      </p:grpSp>
      <p:pic>
        <p:nvPicPr>
          <p:cNvPr id="9" name="图片 8"/>
          <p:cNvPicPr>
            <a:picLocks noChangeAspect="1"/>
          </p:cNvPicPr>
          <p:nvPr/>
        </p:nvPicPr>
        <p:blipFill>
          <a:blip r:embed="rId4"/>
          <a:stretch>
            <a:fillRect/>
          </a:stretch>
        </p:blipFill>
        <p:spPr>
          <a:xfrm>
            <a:off x="6379845" y="1993265"/>
            <a:ext cx="5246370" cy="3404235"/>
          </a:xfrm>
          <a:prstGeom prst="rect">
            <a:avLst/>
          </a:prstGeom>
        </p:spPr>
      </p:pic>
      <p:pic>
        <p:nvPicPr>
          <p:cNvPr id="13" name="图片 12"/>
          <p:cNvPicPr>
            <a:picLocks noChangeAspect="1"/>
          </p:cNvPicPr>
          <p:nvPr/>
        </p:nvPicPr>
        <p:blipFill>
          <a:blip r:embed="rId5"/>
          <a:stretch>
            <a:fillRect/>
          </a:stretch>
        </p:blipFill>
        <p:spPr>
          <a:xfrm>
            <a:off x="928370" y="6022340"/>
            <a:ext cx="5534660" cy="516255"/>
          </a:xfrm>
          <a:prstGeom prst="rect">
            <a:avLst/>
          </a:prstGeom>
        </p:spPr>
      </p:pic>
      <p:grpSp>
        <p:nvGrpSpPr>
          <p:cNvPr id="4" name="组合 3"/>
          <p:cNvGrpSpPr/>
          <p:nvPr/>
        </p:nvGrpSpPr>
        <p:grpSpPr>
          <a:xfrm>
            <a:off x="102252" y="173549"/>
            <a:ext cx="7698740" cy="740851"/>
            <a:chOff x="102252" y="173549"/>
            <a:chExt cx="7698740" cy="740851"/>
          </a:xfrm>
        </p:grpSpPr>
        <p:grpSp>
          <p:nvGrpSpPr>
            <p:cNvPr id="5" name="组合 4"/>
            <p:cNvGrpSpPr/>
            <p:nvPr/>
          </p:nvGrpSpPr>
          <p:grpSpPr>
            <a:xfrm>
              <a:off x="102252" y="255828"/>
              <a:ext cx="7698740" cy="646331"/>
              <a:chOff x="5591251" y="684466"/>
              <a:chExt cx="7698740" cy="646331"/>
            </a:xfrm>
          </p:grpSpPr>
          <p:sp>
            <p:nvSpPr>
              <p:cNvPr id="10" name="文本框 9"/>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19316" y="684466"/>
                <a:ext cx="667067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Finance</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4"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150013" y="20802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06</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756410" y="1125855"/>
            <a:ext cx="8394065" cy="82994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756410" y="1969135"/>
            <a:ext cx="9036050" cy="3412490"/>
          </a:xfrm>
          <a:prstGeom prst="rect">
            <a:avLst/>
          </a:prstGeom>
          <a:noFill/>
        </p:spPr>
        <p:txBody>
          <a:bodyPr wrap="square">
            <a:spAutoFit/>
          </a:bodyPr>
          <a:lstStyle/>
          <a:p>
            <a:pPr algn="just">
              <a:lnSpc>
                <a:spcPct val="120000"/>
              </a:lnSpc>
              <a:spcBef>
                <a:spcPts val="0"/>
              </a:spcBef>
              <a:spcAft>
                <a:spcPts val="0"/>
              </a:spcAft>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Management of Human Resources aims to provide students with comprehensive understanding of the field of Management of Human Resource to complement the knowledge of their major field of studies. The field of Management of Resource Management is ubiquitous such that in all industries, managers have to work with human resource issues. The structure of this Minor Programme provides students with a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foundation of knowledge and techniques in Management of Human Resource,</a:t>
            </a: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 allowing the students to develop the skills required to become competent managers. Upon completion of this minor programme, the students will be equipped with the analytical and problem solving skills to handle human resource-related issues in their respective specialty fields.</a:t>
            </a:r>
            <a:endPar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11" name="椭圆 10"/>
          <p:cNvSpPr/>
          <p:nvPr>
            <p:custDataLst>
              <p:tags r:id="rId3"/>
            </p:custDataLst>
          </p:nvPr>
        </p:nvSpPr>
        <p:spPr>
          <a:xfrm>
            <a:off x="882650" y="114248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4"/>
            </p:custDataLst>
          </p:nvPr>
        </p:nvGrpSpPr>
        <p:grpSpPr>
          <a:xfrm>
            <a:off x="1109975" y="1287674"/>
            <a:ext cx="305082" cy="469358"/>
            <a:chOff x="6402179" y="794356"/>
            <a:chExt cx="337314" cy="518946"/>
          </a:xfrm>
        </p:grpSpPr>
        <p:sp>
          <p:nvSpPr>
            <p:cNvPr id="7"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930910" y="5462227"/>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1155695" y="5604239"/>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grpSp>
        <p:nvGrpSpPr>
          <p:cNvPr id="22" name="组合 21"/>
          <p:cNvGrpSpPr/>
          <p:nvPr/>
        </p:nvGrpSpPr>
        <p:grpSpPr>
          <a:xfrm>
            <a:off x="102252" y="173549"/>
            <a:ext cx="11350625" cy="740851"/>
            <a:chOff x="102252" y="173549"/>
            <a:chExt cx="11350625" cy="740851"/>
          </a:xfrm>
        </p:grpSpPr>
        <p:grpSp>
          <p:nvGrpSpPr>
            <p:cNvPr id="12" name="组合 11"/>
            <p:cNvGrpSpPr/>
            <p:nvPr/>
          </p:nvGrpSpPr>
          <p:grpSpPr>
            <a:xfrm>
              <a:off x="102252" y="255828"/>
              <a:ext cx="11350625" cy="646331"/>
              <a:chOff x="5591251" y="684466"/>
              <a:chExt cx="11350625" cy="646331"/>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44716" y="730804"/>
                <a:ext cx="1029716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Management of Human Resources</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07</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7"/>
            </p:custDataLst>
          </p:nvPr>
        </p:nvSpPr>
        <p:spPr>
          <a:xfrm>
            <a:off x="1840230" y="5596996"/>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5" name="文本框 4"/>
          <p:cNvSpPr txBox="1"/>
          <p:nvPr>
            <p:custDataLst>
              <p:tags r:id="rId18"/>
            </p:custDataLst>
          </p:nvPr>
        </p:nvSpPr>
        <p:spPr>
          <a:xfrm>
            <a:off x="1822450" y="6073775"/>
            <a:ext cx="8411845" cy="368300"/>
          </a:xfrm>
          <a:prstGeom prst="rect">
            <a:avLst/>
          </a:prstGeom>
          <a:noFill/>
        </p:spPr>
        <p:txBody>
          <a:bodyPr wrap="square">
            <a:spAutoFit/>
          </a:bodyPr>
          <a:lstStyle/>
          <a:p>
            <a:pPr algn="just">
              <a:lnSpc>
                <a:spcPct val="100000"/>
              </a:lnSpc>
            </a:pPr>
            <a:r>
              <a:rPr lang="en-US" altLang="zh-CN" b="1" dirty="0">
                <a:solidFill>
                  <a:schemeClr val="accent1">
                    <a:lumMod val="75000"/>
                  </a:schemeClr>
                </a:solidFill>
                <a:latin typeface="Cambria" panose="02040503050406030204" pitchFamily="18" charset="0"/>
                <a:ea typeface="Cambria" panose="02040503050406030204" pitchFamily="18" charset="0"/>
                <a:cs typeface="Cambria" panose="02040503050406030204" pitchFamily="18" charset="0"/>
                <a:sym typeface="Arial" panose="020B0604020202020204"/>
              </a:rPr>
              <a:t>BNBU non-FBM students.</a:t>
            </a:r>
            <a:r>
              <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rPr>
              <a:t> </a:t>
            </a:r>
            <a:endParaRPr lang="en-US" altLang="zh-CN" dirty="0">
              <a:latin typeface="Cambria" panose="02040503050406030204" pitchFamily="18" charset="0"/>
              <a:ea typeface="汉仪旗黑X1-55W" panose="00020600040101010101" pitchFamily="18" charset="-122"/>
              <a:cs typeface="Cambria" panose="02040503050406030204" pitchFamily="18" charset="0"/>
              <a:sym typeface="汉仪旗黑X1-55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1705610" y="989330"/>
            <a:ext cx="8394065" cy="460375"/>
          </a:xfrm>
          <a:prstGeom prst="rect">
            <a:avLst/>
          </a:prstGeom>
          <a:noFill/>
        </p:spPr>
        <p:txBody>
          <a:bodyPr wrap="square">
            <a:spAutoFit/>
          </a:bodyPr>
          <a:lstStyle/>
          <a:p>
            <a:r>
              <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1" name="椭圆 10"/>
          <p:cNvSpPr/>
          <p:nvPr>
            <p:custDataLst>
              <p:tags r:id="rId2"/>
            </p:custDataLst>
          </p:nvPr>
        </p:nvSpPr>
        <p:spPr>
          <a:xfrm>
            <a:off x="824230" y="843402"/>
            <a:ext cx="759734" cy="759734"/>
          </a:xfrm>
          <a:prstGeom prst="ellipse">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custDataLst>
              <p:tags r:id="rId3"/>
            </p:custDataLst>
          </p:nvPr>
        </p:nvGrpSpPr>
        <p:grpSpPr>
          <a:xfrm>
            <a:off x="1051555" y="988589"/>
            <a:ext cx="305082" cy="469358"/>
            <a:chOff x="6402179" y="794356"/>
            <a:chExt cx="337314" cy="518946"/>
          </a:xfrm>
        </p:grpSpPr>
        <p:sp>
          <p:nvSpPr>
            <p:cNvPr id="7" name="任意多边形: 形状 6"/>
            <p:cNvSpPr/>
            <p:nvPr>
              <p:custDataLst>
                <p:tags r:id="rId4"/>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8" name="任意多边形: 形状 7"/>
            <p:cNvSpPr/>
            <p:nvPr>
              <p:custDataLst>
                <p:tags r:id="rId5"/>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3" name="任意多边形: 形状 12"/>
            <p:cNvSpPr/>
            <p:nvPr>
              <p:custDataLst>
                <p:tags r:id="rId6"/>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14" name="任意多边形: 形状 13"/>
            <p:cNvSpPr/>
            <p:nvPr>
              <p:custDataLst>
                <p:tags r:id="rId7"/>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15" name="任意多边形: 形状 14"/>
            <p:cNvSpPr/>
            <p:nvPr>
              <p:custDataLst>
                <p:tags r:id="rId8"/>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24" name="文本框 23"/>
          <p:cNvSpPr txBox="1"/>
          <p:nvPr>
            <p:custDataLst>
              <p:tags r:id="rId9"/>
            </p:custDataLst>
          </p:nvPr>
        </p:nvSpPr>
        <p:spPr>
          <a:xfrm>
            <a:off x="1705610" y="1600835"/>
            <a:ext cx="9464040" cy="3744595"/>
          </a:xfrm>
          <a:prstGeom prst="rect">
            <a:avLst/>
          </a:prstGeom>
          <a:noFill/>
        </p:spPr>
        <p:txBody>
          <a:bodyPr wrap="square">
            <a:spAutoFit/>
          </a:bodyPr>
          <a:lstStyle/>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Management of Human Resources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1 required course and 4 electives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2 from Group A and 2 from Group B Elective Courses. The compulsory course MHR3003 Human Resource Management is the foundation course for all other MHR courses; and, the seekers of the Minor Programme should take this as the first course in the Minor Programme.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Group A elective courses are the major required courses that cover the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basic human resources management functions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The seekers can </a:t>
            </a:r>
            <a:r>
              <a:rPr lang="en-US" altLang="zh-CN" b="1" u="sng" dirty="0">
                <a:latin typeface="Cambria" panose="02040503050406030204" pitchFamily="18" charset="0"/>
                <a:ea typeface="Cambria" panose="02040503050406030204" pitchFamily="18" charset="0"/>
                <a:cs typeface="Cambria" panose="02040503050406030204" pitchFamily="18" charset="0"/>
                <a:sym typeface="Arial" panose="020B0604020202020204"/>
              </a:rPr>
              <a:t>select two out of the four courses. </a:t>
            </a:r>
            <a:endParaRPr lang="en-US" altLang="zh-CN" b="1" u="sng"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Group B elective courses will introduce students to the other </a:t>
            </a:r>
            <a:r>
              <a:rPr lang="en-US" altLang="zh-CN"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specialty knowledge </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in the field of MHR. The seekers can </a:t>
            </a:r>
            <a:r>
              <a:rPr lang="en-US" altLang="zh-CN" b="1" u="sng" dirty="0">
                <a:latin typeface="Cambria" panose="02040503050406030204" pitchFamily="18" charset="0"/>
                <a:ea typeface="Cambria" panose="02040503050406030204" pitchFamily="18" charset="0"/>
                <a:cs typeface="Cambria" panose="02040503050406030204" pitchFamily="18" charset="0"/>
                <a:sym typeface="Arial" panose="020B0604020202020204"/>
              </a:rPr>
              <a:t>select any two of the courses in Group B</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grpSp>
        <p:nvGrpSpPr>
          <p:cNvPr id="2" name="组合 1"/>
          <p:cNvGrpSpPr/>
          <p:nvPr/>
        </p:nvGrpSpPr>
        <p:grpSpPr>
          <a:xfrm>
            <a:off x="102252" y="173549"/>
            <a:ext cx="11350625" cy="740851"/>
            <a:chOff x="102252" y="173549"/>
            <a:chExt cx="11350625" cy="740851"/>
          </a:xfrm>
        </p:grpSpPr>
        <p:grpSp>
          <p:nvGrpSpPr>
            <p:cNvPr id="5" name="组合 4"/>
            <p:cNvGrpSpPr/>
            <p:nvPr/>
          </p:nvGrpSpPr>
          <p:grpSpPr>
            <a:xfrm>
              <a:off x="102252" y="255828"/>
              <a:ext cx="11350625" cy="646331"/>
              <a:chOff x="5591251" y="684466"/>
              <a:chExt cx="11350625" cy="646331"/>
            </a:xfrm>
          </p:grpSpPr>
          <p:sp>
            <p:nvSpPr>
              <p:cNvPr id="6" name="文本框 5"/>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44716" y="730804"/>
                <a:ext cx="1029716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Management of Human Resources</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07</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文本框 2"/>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07</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5" name="文本框 4"/>
          <p:cNvSpPr txBox="1"/>
          <p:nvPr>
            <p:custDataLst>
              <p:tags r:id="rId1"/>
            </p:custDataLst>
          </p:nvPr>
        </p:nvSpPr>
        <p:spPr>
          <a:xfrm>
            <a:off x="1189990" y="1224280"/>
            <a:ext cx="9812020" cy="398780"/>
          </a:xfrm>
          <a:prstGeom prst="rect">
            <a:avLst/>
          </a:prstGeom>
          <a:noFill/>
        </p:spPr>
        <p:txBody>
          <a:bodyPr wrap="square">
            <a:spAutoFit/>
          </a:bodyPr>
          <a:lstStyle/>
          <a:p>
            <a:r>
              <a:rPr lang="en-US" altLang="zh-CN" sz="20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Table:  Curriculum Structure of the Minor Programme in MHR</a:t>
            </a:r>
            <a:endParaRPr lang="en-US" altLang="zh-CN" sz="20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pic>
        <p:nvPicPr>
          <p:cNvPr id="8" name="图片 7"/>
          <p:cNvPicPr>
            <a:picLocks noChangeAspect="1"/>
          </p:cNvPicPr>
          <p:nvPr/>
        </p:nvPicPr>
        <p:blipFill>
          <a:blip r:embed="rId2"/>
          <a:stretch>
            <a:fillRect/>
          </a:stretch>
        </p:blipFill>
        <p:spPr>
          <a:xfrm>
            <a:off x="2653030" y="1623060"/>
            <a:ext cx="6885940" cy="4662805"/>
          </a:xfrm>
          <a:prstGeom prst="rect">
            <a:avLst/>
          </a:prstGeom>
        </p:spPr>
      </p:pic>
      <p:grpSp>
        <p:nvGrpSpPr>
          <p:cNvPr id="2" name="组合 1"/>
          <p:cNvGrpSpPr/>
          <p:nvPr/>
        </p:nvGrpSpPr>
        <p:grpSpPr>
          <a:xfrm>
            <a:off x="102252" y="173549"/>
            <a:ext cx="11350625" cy="740851"/>
            <a:chOff x="102252" y="173549"/>
            <a:chExt cx="11350625" cy="740851"/>
          </a:xfrm>
        </p:grpSpPr>
        <p:grpSp>
          <p:nvGrpSpPr>
            <p:cNvPr id="4" name="组合 3"/>
            <p:cNvGrpSpPr/>
            <p:nvPr/>
          </p:nvGrpSpPr>
          <p:grpSpPr>
            <a:xfrm>
              <a:off x="102252" y="255828"/>
              <a:ext cx="11350625" cy="646331"/>
              <a:chOff x="5591251" y="684466"/>
              <a:chExt cx="11350625" cy="646331"/>
            </a:xfrm>
          </p:grpSpPr>
          <p:sp>
            <p:nvSpPr>
              <p:cNvPr id="6" name="文本框 5"/>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644716" y="730804"/>
                <a:ext cx="10297160" cy="521970"/>
              </a:xfrm>
              <a:prstGeom prst="rect">
                <a:avLst/>
              </a:prstGeom>
              <a:noFill/>
            </p:spPr>
            <p:txBody>
              <a:bodyPr vert="horz" wrap="square">
                <a:spAutoFit/>
              </a:bodyPr>
              <a:lstStyle/>
              <a:p>
                <a:r>
                  <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Management of Human Resources</a:t>
                </a:r>
                <a:endParaRPr lang="en-US" altLang="zh-CN" sz="2800" b="1" dirty="0">
                  <a:solidFill>
                    <a:srgbClr val="0BB6AD"/>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0" name="矩形: 对角圆角 19"/>
            <p:cNvSpPr/>
            <p:nvPr/>
          </p:nvSpPr>
          <p:spPr>
            <a:xfrm rot="10800000" flipH="1" flipV="1">
              <a:off x="247649" y="173549"/>
              <a:ext cx="723901" cy="740851"/>
            </a:xfrm>
            <a:prstGeom prst="round2DiagRect">
              <a:avLst>
                <a:gd name="adj1" fmla="val 50000"/>
                <a:gd name="adj2" fmla="val 0"/>
              </a:avLst>
            </a:prstGeom>
            <a:solidFill>
              <a:srgbClr val="0BB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164618" y="243586"/>
            <a:ext cx="945472" cy="64516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07</a:t>
            </a: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22" name="组合 21"/>
          <p:cNvGrpSpPr/>
          <p:nvPr/>
        </p:nvGrpSpPr>
        <p:grpSpPr>
          <a:xfrm>
            <a:off x="102252" y="173549"/>
            <a:ext cx="9554845" cy="740851"/>
            <a:chOff x="102252" y="173549"/>
            <a:chExt cx="9554845" cy="740851"/>
          </a:xfrm>
        </p:grpSpPr>
        <p:grpSp>
          <p:nvGrpSpPr>
            <p:cNvPr id="12" name="组合 11"/>
            <p:cNvGrpSpPr/>
            <p:nvPr/>
          </p:nvGrpSpPr>
          <p:grpSpPr>
            <a:xfrm>
              <a:off x="102252" y="254558"/>
              <a:ext cx="9554845" cy="647601"/>
              <a:chOff x="5591251" y="683196"/>
              <a:chExt cx="9554845" cy="647601"/>
            </a:xfrm>
          </p:grpSpPr>
          <p:sp>
            <p:nvSpPr>
              <p:cNvPr id="17" name="文本框 16"/>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65341" y="683196"/>
                <a:ext cx="858075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Marketing Management</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20"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145568" y="215011"/>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08</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1734185" y="1042670"/>
            <a:ext cx="9584844" cy="46166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Aims, Objectives and Intended Learning Outcomes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731279" y="1642627"/>
            <a:ext cx="9907905" cy="3336290"/>
          </a:xfrm>
          <a:prstGeom prst="rect">
            <a:avLst/>
          </a:prstGeom>
          <a:noFill/>
        </p:spPr>
        <p:txBody>
          <a:bodyPr wrap="square">
            <a:noAutofit/>
          </a:bodyPr>
          <a:lstStyle/>
          <a:p>
            <a:pPr algn="just">
              <a:lnSpc>
                <a:spcPct val="150000"/>
              </a:lnSpc>
              <a:spcBef>
                <a:spcPts val="0"/>
              </a:spcBef>
              <a:spcAft>
                <a:spcPts val="0"/>
              </a:spcAft>
            </a:pPr>
            <a:r>
              <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The aims and objectives of the Minor Programme in Marketing Management are:</a:t>
            </a:r>
            <a:endPar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50000"/>
              </a:lnSpc>
              <a:spcBef>
                <a:spcPts val="0"/>
              </a:spcBef>
              <a:spcAft>
                <a:spcPts val="0"/>
              </a:spcAft>
            </a:pPr>
            <a:r>
              <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(1) Enable students to build a solid knowledge foundation in the </a:t>
            </a:r>
            <a:r>
              <a:rPr lang="en-US" altLang="zh-CN" sz="175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basic structure of business and how marketing fits into this structure as a strategic business partner;</a:t>
            </a:r>
            <a:endParaRPr lang="en-US" altLang="zh-CN" sz="1750" b="1"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50000"/>
              </a:lnSpc>
              <a:spcBef>
                <a:spcPts val="0"/>
              </a:spcBef>
              <a:spcAft>
                <a:spcPts val="0"/>
              </a:spcAft>
            </a:pPr>
            <a:r>
              <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(2) Educate students about the unique characteristics and underlying principles of the marketing functional areas of a business, with a special emphasis on issues, challenges and opportunities facing marketing, and the strategic impact marketers can contribute towards profitability in enterprises;</a:t>
            </a:r>
            <a:endPar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a:p>
            <a:pPr algn="just">
              <a:lnSpc>
                <a:spcPct val="150000"/>
              </a:lnSpc>
              <a:spcBef>
                <a:spcPts val="0"/>
              </a:spcBef>
              <a:spcAft>
                <a:spcPts val="0"/>
              </a:spcAft>
            </a:pPr>
            <a:r>
              <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rPr>
              <a:t>(3) Impart knowledge in both the theoretical and practical functions of marketing management and marketing applications for organisational strategic development;</a:t>
            </a:r>
            <a:endParaRPr lang="en-US" altLang="zh-CN" sz="1750" b="1" dirty="0">
              <a:solidFill>
                <a:schemeClr val="tx1"/>
              </a:solidFill>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748030" y="100596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975355" y="1151149"/>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9" name="椭圆 38"/>
          <p:cNvSpPr/>
          <p:nvPr>
            <p:custDataLst>
              <p:tags r:id="rId10"/>
            </p:custDataLst>
          </p:nvPr>
        </p:nvSpPr>
        <p:spPr>
          <a:xfrm>
            <a:off x="746760" y="5489532"/>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custDataLst>
              <p:tags r:id="rId11"/>
            </p:custDataLst>
          </p:nvPr>
        </p:nvGrpSpPr>
        <p:grpSpPr>
          <a:xfrm>
            <a:off x="971545" y="5631544"/>
            <a:ext cx="305082" cy="469358"/>
            <a:chOff x="6402179" y="794356"/>
            <a:chExt cx="337314" cy="518946"/>
          </a:xfrm>
        </p:grpSpPr>
        <p:sp>
          <p:nvSpPr>
            <p:cNvPr id="41" name="任意多边形: 形状 40"/>
            <p:cNvSpPr/>
            <p:nvPr>
              <p:custDataLst>
                <p:tags r:id="rId12"/>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42" name="任意多边形: 形状 41"/>
            <p:cNvSpPr/>
            <p:nvPr>
              <p:custDataLst>
                <p:tags r:id="rId13"/>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3" name="任意多边形: 形状 42"/>
            <p:cNvSpPr/>
            <p:nvPr>
              <p:custDataLst>
                <p:tags r:id="rId14"/>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44" name="任意多边形: 形状 43"/>
            <p:cNvSpPr/>
            <p:nvPr>
              <p:custDataLst>
                <p:tags r:id="rId15"/>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45" name="任意多边形: 形状 44"/>
            <p:cNvSpPr/>
            <p:nvPr>
              <p:custDataLst>
                <p:tags r:id="rId16"/>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sp>
        <p:nvSpPr>
          <p:cNvPr id="30" name="文本框 29"/>
          <p:cNvSpPr txBox="1"/>
          <p:nvPr>
            <p:custDataLst>
              <p:tags r:id="rId17"/>
            </p:custDataLst>
          </p:nvPr>
        </p:nvSpPr>
        <p:spPr>
          <a:xfrm>
            <a:off x="1731279" y="5609055"/>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Target Students</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31" name="文本框 30"/>
          <p:cNvSpPr txBox="1"/>
          <p:nvPr>
            <p:custDataLst>
              <p:tags r:id="rId18"/>
            </p:custDataLst>
          </p:nvPr>
        </p:nvSpPr>
        <p:spPr>
          <a:xfrm>
            <a:off x="1731279" y="6100901"/>
            <a:ext cx="8411845" cy="368300"/>
          </a:xfrm>
          <a:prstGeom prst="rect">
            <a:avLst/>
          </a:prstGeom>
          <a:noFill/>
        </p:spPr>
        <p:txBody>
          <a:bodyPr wrap="square">
            <a:spAutoFit/>
          </a:bodyPr>
          <a:lstStyle/>
          <a:p>
            <a:pPr algn="just">
              <a:lnSpc>
                <a:spcPct val="100000"/>
              </a:lnSpc>
            </a:pPr>
            <a:r>
              <a:rPr lang="en-US" altLang="zh-CN" b="1" dirty="0">
                <a:latin typeface="Cambria" panose="02040503050406030204" pitchFamily="18" charset="0"/>
                <a:cs typeface="Cambria" panose="02040503050406030204" pitchFamily="18" charset="0"/>
              </a:rPr>
              <a:t>BNBU non-FBM students.</a:t>
            </a:r>
            <a:endParaRPr lang="en-US" altLang="zh-CN" b="1" dirty="0">
              <a:latin typeface="Cambria" panose="02040503050406030204" pitchFamily="18" charset="0"/>
              <a:cs typeface="Cambria" panose="020405030504060302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文本框 2"/>
          <p:cNvSpPr txBox="1"/>
          <p:nvPr/>
        </p:nvSpPr>
        <p:spPr>
          <a:xfrm>
            <a:off x="145568" y="243586"/>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08</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
        <p:nvSpPr>
          <p:cNvPr id="4" name="文本框 3"/>
          <p:cNvSpPr txBox="1"/>
          <p:nvPr>
            <p:custDataLst>
              <p:tags r:id="rId1"/>
            </p:custDataLst>
          </p:nvPr>
        </p:nvSpPr>
        <p:spPr>
          <a:xfrm>
            <a:off x="1422400" y="1372235"/>
            <a:ext cx="8394065" cy="460375"/>
          </a:xfrm>
          <a:prstGeom prst="rect">
            <a:avLst/>
          </a:prstGeom>
          <a:noFill/>
        </p:spPr>
        <p:txBody>
          <a:bodyPr wrap="square">
            <a:spAutoFit/>
          </a:bodyPr>
          <a:lstStyle/>
          <a:p>
            <a:r>
              <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Programme Structure</a:t>
            </a:r>
            <a:endParaRPr lang="en-US" altLang="zh-CN" sz="24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sp>
        <p:nvSpPr>
          <p:cNvPr id="10" name="文本框 9"/>
          <p:cNvSpPr txBox="1"/>
          <p:nvPr>
            <p:custDataLst>
              <p:tags r:id="rId2"/>
            </p:custDataLst>
          </p:nvPr>
        </p:nvSpPr>
        <p:spPr>
          <a:xfrm>
            <a:off x="1422400" y="2345690"/>
            <a:ext cx="3846830" cy="2086725"/>
          </a:xfrm>
          <a:prstGeom prst="rect">
            <a:avLst/>
          </a:prstGeom>
          <a:noFill/>
        </p:spPr>
        <p:txBody>
          <a:bodyPr wrap="square">
            <a:spAutoFit/>
          </a:bodyPr>
          <a:lstStyle/>
          <a:p>
            <a:pPr algn="l">
              <a:lnSpc>
                <a:spcPct val="120000"/>
              </a:lnSpc>
              <a:spcBef>
                <a:spcPts val="0"/>
              </a:spcBef>
              <a:spcAft>
                <a:spcPts val="0"/>
              </a:spcAft>
            </a:pP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The Minor Programme in Marketing Management consists of </a:t>
            </a:r>
            <a:r>
              <a:rPr lang="en-US" altLang="zh-CN" b="1" u="sng" dirty="0">
                <a:solidFill>
                  <a:srgbClr val="FF0000"/>
                </a:solidFill>
                <a:latin typeface="Cambria" panose="02040503050406030204" pitchFamily="18" charset="0"/>
                <a:ea typeface="Cambria" panose="02040503050406030204" pitchFamily="18" charset="0"/>
                <a:cs typeface="Cambria" panose="02040503050406030204" pitchFamily="18" charset="0"/>
                <a:sym typeface="Arial" panose="020B0604020202020204"/>
              </a:rPr>
              <a:t>2 required courses and 3 elective courses</a:t>
            </a:r>
            <a:r>
              <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rPr>
              <a:t>. Students are required to complete three elective courses as stipulated in the Table. </a:t>
            </a:r>
            <a:endParaRPr lang="en-US" altLang="zh-CN" b="1" dirty="0">
              <a:latin typeface="Cambria" panose="02040503050406030204" pitchFamily="18" charset="0"/>
              <a:ea typeface="Cambria" panose="02040503050406030204" pitchFamily="18" charset="0"/>
              <a:cs typeface="Cambria" panose="02040503050406030204" pitchFamily="18" charset="0"/>
              <a:sym typeface="Arial" panose="020B0604020202020204"/>
            </a:endParaRPr>
          </a:p>
        </p:txBody>
      </p:sp>
      <p:sp>
        <p:nvSpPr>
          <p:cNvPr id="5" name="椭圆 4"/>
          <p:cNvSpPr/>
          <p:nvPr>
            <p:custDataLst>
              <p:tags r:id="rId3"/>
            </p:custDataLst>
          </p:nvPr>
        </p:nvSpPr>
        <p:spPr>
          <a:xfrm>
            <a:off x="436245" y="1335527"/>
            <a:ext cx="759734" cy="759734"/>
          </a:xfrm>
          <a:prstGeom prst="ellips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custDataLst>
              <p:tags r:id="rId4"/>
            </p:custDataLst>
          </p:nvPr>
        </p:nvGrpSpPr>
        <p:grpSpPr>
          <a:xfrm>
            <a:off x="663570" y="1480714"/>
            <a:ext cx="305082" cy="469358"/>
            <a:chOff x="6402179" y="794356"/>
            <a:chExt cx="337314" cy="518946"/>
          </a:xfrm>
        </p:grpSpPr>
        <p:sp>
          <p:nvSpPr>
            <p:cNvPr id="25" name="任意多边形: 形状 6"/>
            <p:cNvSpPr/>
            <p:nvPr>
              <p:custDataLst>
                <p:tags r:id="rId5"/>
              </p:custDataLst>
            </p:nvPr>
          </p:nvSpPr>
          <p:spPr>
            <a:xfrm>
              <a:off x="6402179" y="794356"/>
              <a:ext cx="337314" cy="518945"/>
            </a:xfrm>
            <a:custGeom>
              <a:avLst/>
              <a:gdLst>
                <a:gd name="connsiteX0" fmla="*/ 337315 w 337314"/>
                <a:gd name="connsiteY0" fmla="*/ 259473 h 518945"/>
                <a:gd name="connsiteX1" fmla="*/ 168657 w 337314"/>
                <a:gd name="connsiteY1" fmla="*/ 518946 h 518945"/>
                <a:gd name="connsiteX2" fmla="*/ 0 w 337314"/>
                <a:gd name="connsiteY2" fmla="*/ 259473 h 518945"/>
                <a:gd name="connsiteX3" fmla="*/ 168657 w 337314"/>
                <a:gd name="connsiteY3" fmla="*/ 0 h 518945"/>
                <a:gd name="connsiteX4" fmla="*/ 337315 w 337314"/>
                <a:gd name="connsiteY4" fmla="*/ 259473 h 518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14" h="518945">
                  <a:moveTo>
                    <a:pt x="337315" y="259473"/>
                  </a:moveTo>
                  <a:cubicBezTo>
                    <a:pt x="337315" y="442321"/>
                    <a:pt x="168657" y="518946"/>
                    <a:pt x="168657" y="518946"/>
                  </a:cubicBezTo>
                  <a:cubicBezTo>
                    <a:pt x="168657" y="518946"/>
                    <a:pt x="0" y="458943"/>
                    <a:pt x="0" y="259473"/>
                  </a:cubicBezTo>
                  <a:cubicBezTo>
                    <a:pt x="0" y="60003"/>
                    <a:pt x="168657" y="0"/>
                    <a:pt x="168657" y="0"/>
                  </a:cubicBezTo>
                  <a:cubicBezTo>
                    <a:pt x="168657" y="0"/>
                    <a:pt x="337315" y="76626"/>
                    <a:pt x="337315" y="259473"/>
                  </a:cubicBezTo>
                  <a:close/>
                </a:path>
              </a:pathLst>
            </a:custGeom>
            <a:noFill/>
            <a:ln w="25400" cap="rnd">
              <a:solidFill>
                <a:schemeClr val="bg1"/>
              </a:solidFill>
              <a:prstDash val="solid"/>
              <a:round/>
            </a:ln>
          </p:spPr>
          <p:txBody>
            <a:bodyPr rtlCol="0" anchor="ctr"/>
            <a:lstStyle/>
            <a:p>
              <a:endParaRPr lang="zh-CN" altLang="en-US"/>
            </a:p>
          </p:txBody>
        </p:sp>
        <p:sp>
          <p:nvSpPr>
            <p:cNvPr id="26" name="任意多边形: 形状 7"/>
            <p:cNvSpPr/>
            <p:nvPr>
              <p:custDataLst>
                <p:tags r:id="rId6"/>
              </p:custDataLst>
            </p:nvPr>
          </p:nvSpPr>
          <p:spPr>
            <a:xfrm>
              <a:off x="6570836" y="1144645"/>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7" name="任意多边形: 形状 12"/>
            <p:cNvSpPr/>
            <p:nvPr>
              <p:custDataLst>
                <p:tags r:id="rId7"/>
              </p:custDataLst>
            </p:nvPr>
          </p:nvSpPr>
          <p:spPr>
            <a:xfrm>
              <a:off x="6505968" y="1053829"/>
              <a:ext cx="64868" cy="64868"/>
            </a:xfrm>
            <a:custGeom>
              <a:avLst/>
              <a:gdLst>
                <a:gd name="connsiteX0" fmla="*/ 64868 w 64868"/>
                <a:gd name="connsiteY0" fmla="*/ 64868 h 64868"/>
                <a:gd name="connsiteX1" fmla="*/ 0 w 64868"/>
                <a:gd name="connsiteY1" fmla="*/ 0 h 64868"/>
              </a:gdLst>
              <a:ahLst/>
              <a:cxnLst>
                <a:cxn ang="0">
                  <a:pos x="connsiteX0" y="connsiteY0"/>
                </a:cxn>
                <a:cxn ang="0">
                  <a:pos x="connsiteX1" y="connsiteY1"/>
                </a:cxn>
              </a:cxnLst>
              <a:rect l="l" t="t" r="r" b="b"/>
              <a:pathLst>
                <a:path w="64868" h="64868">
                  <a:moveTo>
                    <a:pt x="64868" y="64868"/>
                  </a:moveTo>
                  <a:lnTo>
                    <a:pt x="0" y="0"/>
                  </a:lnTo>
                </a:path>
              </a:pathLst>
            </a:custGeom>
            <a:noFill/>
            <a:ln w="25400" cap="rnd">
              <a:solidFill>
                <a:schemeClr val="bg1"/>
              </a:solidFill>
              <a:prstDash val="solid"/>
              <a:round/>
            </a:ln>
          </p:spPr>
          <p:txBody>
            <a:bodyPr rtlCol="0" anchor="ctr"/>
            <a:lstStyle/>
            <a:p>
              <a:endParaRPr lang="zh-CN" altLang="en-US"/>
            </a:p>
          </p:txBody>
        </p:sp>
        <p:sp>
          <p:nvSpPr>
            <p:cNvPr id="28" name="任意多边形: 形状 13"/>
            <p:cNvSpPr/>
            <p:nvPr>
              <p:custDataLst>
                <p:tags r:id="rId8"/>
              </p:custDataLst>
            </p:nvPr>
          </p:nvSpPr>
          <p:spPr>
            <a:xfrm>
              <a:off x="6570836" y="975987"/>
              <a:ext cx="64868" cy="64868"/>
            </a:xfrm>
            <a:custGeom>
              <a:avLst/>
              <a:gdLst>
                <a:gd name="connsiteX0" fmla="*/ 0 w 64868"/>
                <a:gd name="connsiteY0" fmla="*/ 64868 h 64868"/>
                <a:gd name="connsiteX1" fmla="*/ 64868 w 64868"/>
                <a:gd name="connsiteY1" fmla="*/ 0 h 64868"/>
              </a:gdLst>
              <a:ahLst/>
              <a:cxnLst>
                <a:cxn ang="0">
                  <a:pos x="connsiteX0" y="connsiteY0"/>
                </a:cxn>
                <a:cxn ang="0">
                  <a:pos x="connsiteX1" y="connsiteY1"/>
                </a:cxn>
              </a:cxnLst>
              <a:rect l="l" t="t" r="r" b="b"/>
              <a:pathLst>
                <a:path w="64868" h="64868">
                  <a:moveTo>
                    <a:pt x="0" y="64868"/>
                  </a:moveTo>
                  <a:lnTo>
                    <a:pt x="64868" y="0"/>
                  </a:lnTo>
                </a:path>
              </a:pathLst>
            </a:custGeom>
            <a:noFill/>
            <a:ln w="25400" cap="rnd">
              <a:solidFill>
                <a:schemeClr val="bg1"/>
              </a:solidFill>
              <a:prstDash val="solid"/>
              <a:round/>
            </a:ln>
          </p:spPr>
          <p:txBody>
            <a:bodyPr rtlCol="0" anchor="ctr"/>
            <a:lstStyle/>
            <a:p>
              <a:endParaRPr lang="zh-CN" altLang="en-US"/>
            </a:p>
          </p:txBody>
        </p:sp>
        <p:sp>
          <p:nvSpPr>
            <p:cNvPr id="29" name="任意多边形: 形状 14"/>
            <p:cNvSpPr/>
            <p:nvPr>
              <p:custDataLst>
                <p:tags r:id="rId9"/>
              </p:custDataLst>
            </p:nvPr>
          </p:nvSpPr>
          <p:spPr>
            <a:xfrm>
              <a:off x="6570836" y="924093"/>
              <a:ext cx="12973" cy="389209"/>
            </a:xfrm>
            <a:custGeom>
              <a:avLst/>
              <a:gdLst>
                <a:gd name="connsiteX0" fmla="*/ 0 w 12973"/>
                <a:gd name="connsiteY0" fmla="*/ 389209 h 389209"/>
                <a:gd name="connsiteX1" fmla="*/ 0 w 12973"/>
                <a:gd name="connsiteY1" fmla="*/ 0 h 389209"/>
              </a:gdLst>
              <a:ahLst/>
              <a:cxnLst>
                <a:cxn ang="0">
                  <a:pos x="connsiteX0" y="connsiteY0"/>
                </a:cxn>
                <a:cxn ang="0">
                  <a:pos x="connsiteX1" y="connsiteY1"/>
                </a:cxn>
              </a:cxnLst>
              <a:rect l="l" t="t" r="r" b="b"/>
              <a:pathLst>
                <a:path w="12973" h="389209">
                  <a:moveTo>
                    <a:pt x="0" y="389209"/>
                  </a:moveTo>
                  <a:lnTo>
                    <a:pt x="0" y="0"/>
                  </a:lnTo>
                </a:path>
              </a:pathLst>
            </a:custGeom>
            <a:noFill/>
            <a:ln w="25400" cap="rnd">
              <a:solidFill>
                <a:schemeClr val="bg1"/>
              </a:solidFill>
              <a:prstDash val="solid"/>
              <a:round/>
            </a:ln>
          </p:spPr>
          <p:txBody>
            <a:bodyPr rtlCol="0" anchor="ctr"/>
            <a:lstStyle/>
            <a:p>
              <a:endParaRPr lang="zh-CN" altLang="en-US"/>
            </a:p>
          </p:txBody>
        </p:sp>
      </p:grpSp>
      <p:pic>
        <p:nvPicPr>
          <p:cNvPr id="6" name="图片 5"/>
          <p:cNvPicPr>
            <a:picLocks noChangeAspect="1"/>
          </p:cNvPicPr>
          <p:nvPr/>
        </p:nvPicPr>
        <p:blipFill>
          <a:blip r:embed="rId10"/>
          <a:stretch>
            <a:fillRect/>
          </a:stretch>
        </p:blipFill>
        <p:spPr>
          <a:xfrm>
            <a:off x="5837555" y="776605"/>
            <a:ext cx="6054725" cy="5943600"/>
          </a:xfrm>
          <a:prstGeom prst="rect">
            <a:avLst/>
          </a:prstGeom>
        </p:spPr>
      </p:pic>
      <p:grpSp>
        <p:nvGrpSpPr>
          <p:cNvPr id="7" name="组合 6"/>
          <p:cNvGrpSpPr/>
          <p:nvPr/>
        </p:nvGrpSpPr>
        <p:grpSpPr>
          <a:xfrm>
            <a:off x="102252" y="173549"/>
            <a:ext cx="9554845" cy="740851"/>
            <a:chOff x="102252" y="173549"/>
            <a:chExt cx="9554845" cy="740851"/>
          </a:xfrm>
        </p:grpSpPr>
        <p:grpSp>
          <p:nvGrpSpPr>
            <p:cNvPr id="8" name="组合 7"/>
            <p:cNvGrpSpPr/>
            <p:nvPr/>
          </p:nvGrpSpPr>
          <p:grpSpPr>
            <a:xfrm>
              <a:off x="102252" y="254558"/>
              <a:ext cx="9554845" cy="647601"/>
              <a:chOff x="5591251" y="683196"/>
              <a:chExt cx="9554845" cy="647601"/>
            </a:xfrm>
          </p:grpSpPr>
          <p:sp>
            <p:nvSpPr>
              <p:cNvPr id="9" name="文本框 8"/>
              <p:cNvSpPr txBox="1"/>
              <p:nvPr/>
            </p:nvSpPr>
            <p:spPr>
              <a:xfrm>
                <a:off x="5591251" y="684466"/>
                <a:ext cx="945472" cy="646331"/>
              </a:xfrm>
              <a:prstGeom prst="rect">
                <a:avLst/>
              </a:prstGeom>
              <a:noFill/>
            </p:spPr>
            <p:txBody>
              <a:bodyPr wrap="square">
                <a:spAutoFit/>
              </a:bodyPr>
              <a:lstStyle/>
              <a:p>
                <a:pPr algn="ctr"/>
                <a:r>
                  <a:rPr lang="en-US" altLang="zh-CN"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rPr>
                  <a:t>01</a:t>
                </a:r>
                <a:endParaRPr lang="zh-CN" altLang="en-US" sz="3600" dirty="0">
                  <a:solidFill>
                    <a:schemeClr val="bg1"/>
                  </a:solidFill>
                  <a:latin typeface="汉仪迪升英雄体W" panose="00020600040101010101" pitchFamily="18" charset="-122"/>
                  <a:ea typeface="汉仪迪升英雄体W" panose="00020600040101010101" pitchFamily="18" charset="-122"/>
                  <a:sym typeface="汉仪迪升英雄体W" panose="00020600040101010101" pitchFamily="18" charset="-122"/>
                </a:endParaRPr>
              </a:p>
            </p:txBody>
          </p:sp>
          <p:sp>
            <p:nvSpPr>
              <p:cNvPr id="18" name="文本框 17"/>
              <p:cNvSpPr txBox="1"/>
              <p:nvPr/>
            </p:nvSpPr>
            <p:spPr>
              <a:xfrm>
                <a:off x="6565341" y="683196"/>
                <a:ext cx="8580755" cy="521970"/>
              </a:xfrm>
              <a:prstGeom prst="rect">
                <a:avLst/>
              </a:prstGeom>
              <a:noFill/>
            </p:spPr>
            <p:txBody>
              <a:bodyPr vert="horz" wrap="square">
                <a:spAutoFit/>
              </a:bodyPr>
              <a:lstStyle/>
              <a:p>
                <a:r>
                  <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rPr>
                  <a:t>Minor Programme in Marketing Management</a:t>
                </a:r>
                <a:endParaRPr lang="en-US" altLang="zh-CN" sz="2800" b="1" dirty="0">
                  <a:solidFill>
                    <a:schemeClr val="tx2">
                      <a:lumMod val="60000"/>
                      <a:lumOff val="40000"/>
                    </a:schemeClr>
                  </a:solidFill>
                  <a:latin typeface="Cambria" panose="02040503050406030204" pitchFamily="18" charset="0"/>
                  <a:ea typeface="汉仪中宋简" panose="02010609000101010101" pitchFamily="2" charset="-122"/>
                  <a:cs typeface="Cambria" panose="02040503050406030204" pitchFamily="18" charset="0"/>
                  <a:sym typeface="汉仪中宋简" panose="02010609000101010101" pitchFamily="2" charset="-122"/>
                </a:endParaRPr>
              </a:p>
            </p:txBody>
          </p:sp>
        </p:grpSp>
        <p:sp>
          <p:nvSpPr>
            <p:cNvPr id="11" name="矩形: 对角圆角 19"/>
            <p:cNvSpPr/>
            <p:nvPr/>
          </p:nvSpPr>
          <p:spPr>
            <a:xfrm rot="10800000" flipH="1" flipV="1">
              <a:off x="247649" y="173549"/>
              <a:ext cx="723901" cy="740851"/>
            </a:xfrm>
            <a:prstGeom prst="round2Diag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145568" y="215011"/>
            <a:ext cx="945472" cy="1198880"/>
          </a:xfrm>
          <a:prstGeom prst="rect">
            <a:avLst/>
          </a:prstGeom>
          <a:noFill/>
        </p:spPr>
        <p:txBody>
          <a:bodyPr wrap="square">
            <a:spAutoFit/>
          </a:bodyPr>
          <a:lstStyle/>
          <a:p>
            <a:pPr algn="ctr"/>
            <a:r>
              <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rPr>
              <a:t>08</a:t>
            </a:r>
            <a:endParaRPr lang="en-US" altLang="zh-CN"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a:p>
            <a:pPr algn="ctr"/>
            <a:endParaRPr lang="zh-CN" altLang="en-US" sz="3600" b="1" dirty="0">
              <a:solidFill>
                <a:schemeClr val="bg1"/>
              </a:solidFill>
              <a:latin typeface="微软雅黑" panose="020B0503020204020204" pitchFamily="34" charset="-122"/>
              <a:ea typeface="微软雅黑" panose="020B0503020204020204" pitchFamily="34" charset="-122"/>
              <a:sym typeface="汉仪迪升英雄体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16" name="矩形 15"/>
          <p:cNvSpPr/>
          <p:nvPr/>
        </p:nvSpPr>
        <p:spPr>
          <a:xfrm>
            <a:off x="1" y="0"/>
            <a:ext cx="12192635" cy="6858000"/>
          </a:xfrm>
          <a:prstGeom prst="rect">
            <a:avLst/>
          </a:prstGeom>
          <a:gradFill flip="none" rotWithShape="1">
            <a:gsLst>
              <a:gs pos="3000">
                <a:schemeClr val="tx1"/>
              </a:gs>
              <a:gs pos="85000">
                <a:srgbClr val="A8B2BD">
                  <a:alpha val="16000"/>
                </a:srgbClr>
              </a:gs>
              <a:gs pos="64000">
                <a:srgbClr val="7EC7EC">
                  <a:alpha val="46000"/>
                </a:srgbClr>
              </a:gs>
              <a:gs pos="47611">
                <a:srgbClr val="3AA9E2">
                  <a:alpha val="43000"/>
                </a:srgbClr>
              </a:gs>
              <a:gs pos="29000">
                <a:srgbClr val="1A7BB8">
                  <a:alpha val="87000"/>
                  <a:lumMod val="92000"/>
                  <a:lumOff val="8000"/>
                </a:srgbClr>
              </a:gs>
              <a:gs pos="16000">
                <a:srgbClr val="166AA0">
                  <a:alpha val="89000"/>
                </a:srgb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 name="矩形 1"/>
          <p:cNvSpPr/>
          <p:nvPr/>
        </p:nvSpPr>
        <p:spPr>
          <a:xfrm>
            <a:off x="2" y="0"/>
            <a:ext cx="12191999"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dirty="0">
              <a:solidFill>
                <a:prstClr val="white"/>
              </a:solidFill>
              <a:latin typeface="Arial" panose="020B0604020202020204" pitchFamily="34" charset="0"/>
              <a:cs typeface="Calibri" panose="020F0502020204030204" pitchFamily="34" charset="0"/>
              <a:sym typeface="Arial" panose="020B0604020202020204" pitchFamily="34" charset="0"/>
            </a:endParaRPr>
          </a:p>
        </p:txBody>
      </p:sp>
      <p:sp>
        <p:nvSpPr>
          <p:cNvPr id="5" name="文本框 4"/>
          <p:cNvSpPr txBox="1"/>
          <p:nvPr/>
        </p:nvSpPr>
        <p:spPr>
          <a:xfrm>
            <a:off x="491011" y="3189605"/>
            <a:ext cx="10934505" cy="1445260"/>
          </a:xfrm>
          <a:prstGeom prst="rect">
            <a:avLst/>
          </a:prstGeom>
          <a:noFill/>
          <a:ln w="19050">
            <a:noFill/>
            <a:prstDash val="dash"/>
          </a:ln>
          <a:effectLst>
            <a:outerShdw blurRad="63500" dist="114300" dir="5400000" algn="ctr" rotWithShape="0">
              <a:srgbClr val="000000">
                <a:alpha val="40000"/>
              </a:srgbClr>
            </a:outerShdw>
          </a:effectLst>
        </p:spPr>
        <p:txBody>
          <a:bodyPr wrap="square" rtlCol="0">
            <a:spAutoFit/>
          </a:bodyPr>
          <a:lstStyle/>
          <a:p>
            <a:pPr algn="ctr" defTabSz="914400"/>
            <a:r>
              <a:rPr lang="en-US" altLang="zh-CN" sz="8800"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rPr>
              <a:t>THANK YOU</a:t>
            </a:r>
            <a:endParaRPr lang="en-US" altLang="zh-CN" sz="8800" b="1" dirty="0">
              <a:solidFill>
                <a:prstClr val="white"/>
              </a:solidFill>
              <a:latin typeface="Arial" panose="020B0604020202020204" pitchFamily="34" charset="0"/>
              <a:ea typeface="微软雅黑" panose="020B0503020204020204" pitchFamily="34" charset="-122"/>
              <a:cs typeface="Arial" panose="020B0604020202020204" pitchFamily="34" charset="0"/>
              <a:sym typeface="微软雅黑" panose="020B0503020204020204" pitchFamily="34" charset="-122"/>
            </a:endParaRPr>
          </a:p>
        </p:txBody>
      </p:sp>
      <p:sp>
        <p:nvSpPr>
          <p:cNvPr id="13" name="矩形: 圆角 12"/>
          <p:cNvSpPr/>
          <p:nvPr/>
        </p:nvSpPr>
        <p:spPr>
          <a:xfrm>
            <a:off x="4386115" y="5460413"/>
            <a:ext cx="3144299" cy="477727"/>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2800" dirty="0">
              <a:solidFill>
                <a:prstClr val="white"/>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1" name="任意多边形: 形状 10"/>
          <p:cNvSpPr/>
          <p:nvPr/>
        </p:nvSpPr>
        <p:spPr>
          <a:xfrm rot="20018753">
            <a:off x="1841303" y="2315064"/>
            <a:ext cx="2851958" cy="2470186"/>
          </a:xfrm>
          <a:custGeom>
            <a:avLst/>
            <a:gdLst>
              <a:gd name="connsiteX0" fmla="*/ 1425979 w 2851958"/>
              <a:gd name="connsiteY0" fmla="*/ 0 h 2470186"/>
              <a:gd name="connsiteX1" fmla="*/ 2851958 w 2851958"/>
              <a:gd name="connsiteY1" fmla="*/ 1425979 h 2470186"/>
              <a:gd name="connsiteX2" fmla="*/ 2851196 w 2851958"/>
              <a:gd name="connsiteY2" fmla="*/ 1441066 h 2470186"/>
              <a:gd name="connsiteX3" fmla="*/ 2764448 w 2851958"/>
              <a:gd name="connsiteY3" fmla="*/ 1390213 h 2470186"/>
              <a:gd name="connsiteX4" fmla="*/ 2760207 w 2851958"/>
              <a:gd name="connsiteY4" fmla="*/ 1306234 h 2470186"/>
              <a:gd name="connsiteX5" fmla="*/ 1425977 w 2851958"/>
              <a:gd name="connsiteY5" fmla="*/ 102205 h 2470186"/>
              <a:gd name="connsiteX6" fmla="*/ 84823 w 2851958"/>
              <a:gd name="connsiteY6" fmla="*/ 1443359 h 2470186"/>
              <a:gd name="connsiteX7" fmla="*/ 477638 w 2851958"/>
              <a:gd name="connsiteY7" fmla="*/ 2391698 h 2470186"/>
              <a:gd name="connsiteX8" fmla="*/ 494432 w 2851958"/>
              <a:gd name="connsiteY8" fmla="*/ 2406962 h 2470186"/>
              <a:gd name="connsiteX9" fmla="*/ 457146 w 2851958"/>
              <a:gd name="connsiteY9" fmla="*/ 2470186 h 2470186"/>
              <a:gd name="connsiteX10" fmla="*/ 417660 w 2851958"/>
              <a:gd name="connsiteY10" fmla="*/ 2434298 h 2470186"/>
              <a:gd name="connsiteX11" fmla="*/ 0 w 2851958"/>
              <a:gd name="connsiteY11" fmla="*/ 1425979 h 2470186"/>
              <a:gd name="connsiteX12" fmla="*/ 1425979 w 2851958"/>
              <a:gd name="connsiteY12" fmla="*/ 0 h 247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1958" h="2470186">
                <a:moveTo>
                  <a:pt x="1425979" y="0"/>
                </a:moveTo>
                <a:cubicBezTo>
                  <a:pt x="2213525" y="0"/>
                  <a:pt x="2851958" y="638433"/>
                  <a:pt x="2851958" y="1425979"/>
                </a:cubicBezTo>
                <a:lnTo>
                  <a:pt x="2851196" y="1441066"/>
                </a:lnTo>
                <a:lnTo>
                  <a:pt x="2764448" y="1390213"/>
                </a:lnTo>
                <a:lnTo>
                  <a:pt x="2760207" y="1306234"/>
                </a:lnTo>
                <a:cubicBezTo>
                  <a:pt x="2691527" y="629949"/>
                  <a:pt x="2120382" y="102205"/>
                  <a:pt x="1425977" y="102205"/>
                </a:cubicBezTo>
                <a:cubicBezTo>
                  <a:pt x="685278" y="102205"/>
                  <a:pt x="84823" y="702660"/>
                  <a:pt x="84823" y="1443359"/>
                </a:cubicBezTo>
                <a:cubicBezTo>
                  <a:pt x="84823" y="1813709"/>
                  <a:pt x="234937" y="2148997"/>
                  <a:pt x="477638" y="2391698"/>
                </a:cubicBezTo>
                <a:lnTo>
                  <a:pt x="494432" y="2406962"/>
                </a:lnTo>
                <a:lnTo>
                  <a:pt x="457146" y="2470186"/>
                </a:lnTo>
                <a:lnTo>
                  <a:pt x="417660" y="2434298"/>
                </a:lnTo>
                <a:cubicBezTo>
                  <a:pt x="159608" y="2176247"/>
                  <a:pt x="0" y="1819752"/>
                  <a:pt x="0" y="1425979"/>
                </a:cubicBezTo>
                <a:cubicBezTo>
                  <a:pt x="0" y="638433"/>
                  <a:pt x="638433" y="0"/>
                  <a:pt x="1425979" y="0"/>
                </a:cubicBezTo>
                <a:close/>
              </a:path>
            </a:pathLst>
          </a:custGeom>
          <a:noFill/>
          <a:ln w="127000">
            <a:gradFill>
              <a:gsLst>
                <a:gs pos="0">
                  <a:schemeClr val="accent1">
                    <a:lumMod val="5000"/>
                    <a:lumOff val="95000"/>
                  </a:schemeClr>
                </a:gs>
                <a:gs pos="87000">
                  <a:schemeClr val="accent1">
                    <a:lumMod val="45000"/>
                    <a:lumOff val="55000"/>
                    <a:alpha val="20000"/>
                  </a:schemeClr>
                </a:gs>
                <a:gs pos="62000">
                  <a:schemeClr val="accent1">
                    <a:lumMod val="45000"/>
                    <a:lumOff val="55000"/>
                    <a:alpha val="40000"/>
                  </a:schemeClr>
                </a:gs>
                <a:gs pos="50000">
                  <a:schemeClr val="accent1">
                    <a:lumMod val="32000"/>
                    <a:lumOff val="68000"/>
                    <a:alpha val="6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n w="0"/>
              <a:gradFill>
                <a:gsLst>
                  <a:gs pos="21000">
                    <a:srgbClr val="53575C"/>
                  </a:gs>
                  <a:gs pos="88000">
                    <a:srgbClr val="C5C7CA"/>
                  </a:gs>
                </a:gsLst>
                <a:lin ang="5400000"/>
              </a:gradFill>
            </a:endParaRPr>
          </a:p>
        </p:txBody>
      </p:sp>
      <p:sp>
        <p:nvSpPr>
          <p:cNvPr id="18" name="任意多边形: 形状 17"/>
          <p:cNvSpPr/>
          <p:nvPr/>
        </p:nvSpPr>
        <p:spPr>
          <a:xfrm rot="21320036">
            <a:off x="8966413" y="3872945"/>
            <a:ext cx="974308" cy="985029"/>
          </a:xfrm>
          <a:custGeom>
            <a:avLst/>
            <a:gdLst>
              <a:gd name="connsiteX0" fmla="*/ 549907 w 778825"/>
              <a:gd name="connsiteY0" fmla="*/ 0 h 787395"/>
              <a:gd name="connsiteX1" fmla="*/ 594932 w 778825"/>
              <a:gd name="connsiteY1" fmla="*/ 24438 h 787395"/>
              <a:gd name="connsiteX2" fmla="*/ 778825 w 778825"/>
              <a:gd name="connsiteY2" fmla="*/ 370300 h 787395"/>
              <a:gd name="connsiteX3" fmla="*/ 361730 w 778825"/>
              <a:gd name="connsiteY3" fmla="*/ 787395 h 787395"/>
              <a:gd name="connsiteX4" fmla="*/ 15868 w 778825"/>
              <a:gd name="connsiteY4" fmla="*/ 603502 h 787395"/>
              <a:gd name="connsiteX5" fmla="*/ 0 w 778825"/>
              <a:gd name="connsiteY5" fmla="*/ 574266 h 787395"/>
              <a:gd name="connsiteX6" fmla="*/ 105056 w 778825"/>
              <a:gd name="connsiteY6" fmla="*/ 580832 h 787395"/>
              <a:gd name="connsiteX7" fmla="*/ 109212 w 778825"/>
              <a:gd name="connsiteY7" fmla="*/ 578671 h 787395"/>
              <a:gd name="connsiteX8" fmla="*/ 130381 w 778825"/>
              <a:gd name="connsiteY8" fmla="*/ 604328 h 787395"/>
              <a:gd name="connsiteX9" fmla="*/ 361729 w 778825"/>
              <a:gd name="connsiteY9" fmla="*/ 700156 h 787395"/>
              <a:gd name="connsiteX10" fmla="*/ 688905 w 778825"/>
              <a:gd name="connsiteY10" fmla="*/ 372980 h 787395"/>
              <a:gd name="connsiteX11" fmla="*/ 544656 w 778825"/>
              <a:gd name="connsiteY11" fmla="*/ 101681 h 787395"/>
              <a:gd name="connsiteX12" fmla="*/ 538347 w 778825"/>
              <a:gd name="connsiteY12" fmla="*/ 98257 h 787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8825" h="787395">
                <a:moveTo>
                  <a:pt x="549907" y="0"/>
                </a:moveTo>
                <a:lnTo>
                  <a:pt x="594932" y="24438"/>
                </a:lnTo>
                <a:cubicBezTo>
                  <a:pt x="705880" y="99393"/>
                  <a:pt x="778825" y="226328"/>
                  <a:pt x="778825" y="370300"/>
                </a:cubicBezTo>
                <a:cubicBezTo>
                  <a:pt x="778825" y="600655"/>
                  <a:pt x="592085" y="787395"/>
                  <a:pt x="361730" y="787395"/>
                </a:cubicBezTo>
                <a:cubicBezTo>
                  <a:pt x="217758" y="787395"/>
                  <a:pt x="90823" y="714450"/>
                  <a:pt x="15868" y="603502"/>
                </a:cubicBezTo>
                <a:lnTo>
                  <a:pt x="0" y="574266"/>
                </a:lnTo>
                <a:lnTo>
                  <a:pt x="105056" y="580832"/>
                </a:lnTo>
                <a:lnTo>
                  <a:pt x="109212" y="578671"/>
                </a:lnTo>
                <a:lnTo>
                  <a:pt x="130381" y="604328"/>
                </a:lnTo>
                <a:cubicBezTo>
                  <a:pt x="189588" y="663536"/>
                  <a:pt x="271382" y="700156"/>
                  <a:pt x="361729" y="700156"/>
                </a:cubicBezTo>
                <a:cubicBezTo>
                  <a:pt x="542423" y="700156"/>
                  <a:pt x="688905" y="553674"/>
                  <a:pt x="688905" y="372980"/>
                </a:cubicBezTo>
                <a:cubicBezTo>
                  <a:pt x="688905" y="260046"/>
                  <a:pt x="631685" y="160477"/>
                  <a:pt x="544656" y="101681"/>
                </a:cubicBezTo>
                <a:lnTo>
                  <a:pt x="538347" y="98257"/>
                </a:lnTo>
                <a:close/>
              </a:path>
            </a:pathLst>
          </a:custGeom>
          <a:noFill/>
          <a:ln w="101600">
            <a:gradFill>
              <a:gsLst>
                <a:gs pos="100000">
                  <a:schemeClr val="accent1">
                    <a:lumMod val="5000"/>
                    <a:lumOff val="95000"/>
                  </a:schemeClr>
                </a:gs>
                <a:gs pos="18000">
                  <a:schemeClr val="accent1">
                    <a:lumMod val="45000"/>
                    <a:lumOff val="55000"/>
                    <a:alpha val="40000"/>
                  </a:schemeClr>
                </a:gs>
                <a:gs pos="0">
                  <a:schemeClr val="accent1">
                    <a:lumMod val="45000"/>
                    <a:lumOff val="55000"/>
                    <a:alpha val="10000"/>
                  </a:schemeClr>
                </a:gs>
                <a:gs pos="46000">
                  <a:schemeClr val="accent1">
                    <a:lumMod val="30000"/>
                    <a:lumOff val="70000"/>
                    <a:alpha val="6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n w="0"/>
              <a:gradFill>
                <a:gsLst>
                  <a:gs pos="21000">
                    <a:srgbClr val="53575C"/>
                  </a:gs>
                  <a:gs pos="88000">
                    <a:srgbClr val="C5C7CA"/>
                  </a:gs>
                </a:gsLst>
                <a:lin ang="5400000"/>
              </a:gradFill>
            </a:endParaRPr>
          </a:p>
        </p:txBody>
      </p:sp>
      <p:sp>
        <p:nvSpPr>
          <p:cNvPr id="8" name="秀达6"/>
          <p:cNvSpPr txBox="1"/>
          <p:nvPr/>
        </p:nvSpPr>
        <p:spPr>
          <a:xfrm>
            <a:off x="833120" y="478155"/>
            <a:ext cx="4869180" cy="1476375"/>
          </a:xfrm>
          <a:prstGeom prst="rect">
            <a:avLst/>
          </a:prstGeom>
          <a:solidFill>
            <a:schemeClr val="bg1">
              <a:alpha val="88000"/>
            </a:schemeClr>
          </a:solidFill>
        </p:spPr>
        <p:txBody>
          <a:bodyPr wrap="square" lIns="0" rtlCol="0">
            <a:spAutoFit/>
          </a:bodyPr>
          <a:lstStyle/>
          <a:p>
            <a:pPr algn="l" defTabSz="914400">
              <a:lnSpc>
                <a:spcPct val="150000"/>
              </a:lnSpc>
            </a:pPr>
            <a:r>
              <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Contact person: Ms. Georgina Zhong</a:t>
            </a:r>
            <a:endPar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endParaRPr>
          </a:p>
          <a:p>
            <a:pPr algn="l" defTabSz="914400">
              <a:lnSpc>
                <a:spcPct val="150000"/>
              </a:lnSpc>
            </a:pPr>
            <a:r>
              <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Tel: 0756-3677719</a:t>
            </a:r>
            <a:endPar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endParaRPr>
          </a:p>
          <a:p>
            <a:pPr algn="l" defTabSz="914400">
              <a:lnSpc>
                <a:spcPct val="150000"/>
              </a:lnSpc>
            </a:pPr>
            <a:r>
              <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E-mail: georginazjzhong@</a:t>
            </a:r>
            <a:r>
              <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rPr>
              <a:t>bnbu.edu.cn</a:t>
            </a:r>
            <a:endParaRPr lang="en-US" altLang="zh-CN" sz="2000" b="1" dirty="0">
              <a:solidFill>
                <a:schemeClr val="bg2">
                  <a:lumMod val="10000"/>
                </a:schemeClr>
              </a:solidFill>
              <a:effectLst>
                <a:outerShdw blurRad="228600" dist="266700" dir="2700000" algn="tl" rotWithShape="0">
                  <a:prstClr val="black">
                    <a:alpha val="35000"/>
                  </a:prstClr>
                </a:outerShdw>
              </a:effectLst>
              <a:latin typeface="Arial" panose="020B0604020202020204" pitchFamily="34" charset="0"/>
              <a:ea typeface="梦源宋体 CN W27" panose="02020200000000000000" pitchFamily="18" charset="-122"/>
              <a:cs typeface="Calibri" panose="020F050202020403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DIAGRAM_VIRTUALLY_FRAME" val="{&quot;height&quot;:425.3760629921259,&quot;left&quot;:324.2250393700788,&quot;top&quot;:32.83944881889763,&quot;width&quot;:647.8749606299212}"/>
</p:tagLst>
</file>

<file path=ppt/tags/tag5.xml><?xml version="1.0" encoding="utf-8"?>
<p:tagLst xmlns:p="http://schemas.openxmlformats.org/presentationml/2006/main">
  <p:tag name="KSO_WM_DIAGRAM_VIRTUALLY_FRAME" val="{&quot;height&quot;:425.3760629921259,&quot;left&quot;:324.2250393700788,&quot;top&quot;:32.83944881889763,&quot;width&quot;:647.8749606299212}"/>
</p:tagLst>
</file>

<file path=ppt/tags/tag6.xml><?xml version="1.0" encoding="utf-8"?>
<p:tagLst xmlns:p="http://schemas.openxmlformats.org/presentationml/2006/main">
  <p:tag name="KSO_WM_DIAGRAM_VIRTUALLY_FRAME" val="{&quot;height&quot;:452.7442519685039,&quot;left&quot;:139.7,&quot;top&quot;:39.85,&quot;width&quot;:788.6}"/>
</p:tagLst>
</file>

<file path=ppt/tags/tag7.xml><?xml version="1.0" encoding="utf-8"?>
<p:tagLst xmlns:p="http://schemas.openxmlformats.org/presentationml/2006/main">
  <p:tag name="KSO_WM_DIAGRAM_VIRTUALLY_FRAME" val="{&quot;height&quot;:452.7442519685039,&quot;left&quot;:139.7,&quot;top&quot;:39.85,&quot;width&quot;:788.6}"/>
</p:tagLst>
</file>

<file path=ppt/tags/tag8.xml><?xml version="1.0" encoding="utf-8"?>
<p:tagLst xmlns:p="http://schemas.openxmlformats.org/presentationml/2006/main">
  <p:tag name="KSO_WM_DIAGRAM_VIRTUALLY_FRAME" val="{&quot;height&quot;:452.7442519685039,&quot;left&quot;:139.7,&quot;top&quot;:39.85,&quot;width&quot;:788.6}"/>
</p:tagLst>
</file>

<file path=ppt/tags/tag9.xml><?xml version="1.0" encoding="utf-8"?>
<p:tagLst xmlns:p="http://schemas.openxmlformats.org/presentationml/2006/main">
  <p:tag name="KSO_WM_DIAGRAM_VIRTUALLY_FRAME" val="{&quot;height&quot;:452.7442519685039,&quot;left&quot;:139.7,&quot;top&quot;:39.85,&quot;width&quot;:788.6}"/>
</p:tagLst>
</file>

<file path=ppt/tags/tag10.xml><?xml version="1.0" encoding="utf-8"?>
<p:tagLst xmlns:p="http://schemas.openxmlformats.org/presentationml/2006/main">
  <p:tag name="KSO_WM_DIAGRAM_VIRTUALLY_FRAME" val="{&quot;height&quot;:452.7442519685039,&quot;left&quot;:139.7,&quot;top&quot;:39.85,&quot;width&quot;:788.6}"/>
</p:tagLst>
</file>

<file path=ppt/tags/tag11.xml><?xml version="1.0" encoding="utf-8"?>
<p:tagLst xmlns:p="http://schemas.openxmlformats.org/presentationml/2006/main">
  <p:tag name="KSO_WM_DIAGRAM_VIRTUALLY_FRAME" val="{&quot;height&quot;:452.7442519685039,&quot;left&quot;:139.7,&quot;top&quot;:39.85,&quot;width&quot;:788.6}"/>
</p:tagLst>
</file>

<file path=ppt/tags/tag12.xml><?xml version="1.0" encoding="utf-8"?>
<p:tagLst xmlns:p="http://schemas.openxmlformats.org/presentationml/2006/main">
  <p:tag name="KSO_WM_DIAGRAM_VIRTUALLY_FRAME" val="{&quot;height&quot;:452.7442519685039,&quot;left&quot;:139.7,&quot;top&quot;:39.85,&quot;width&quot;:788.6}"/>
</p:tagLst>
</file>

<file path=ppt/tags/tag13.xml><?xml version="1.0" encoding="utf-8"?>
<p:tagLst xmlns:p="http://schemas.openxmlformats.org/presentationml/2006/main">
  <p:tag name="KSO_WM_DIAGRAM_VIRTUALLY_FRAME" val="{&quot;height&quot;:452.7442519685039,&quot;left&quot;:139.7,&quot;top&quot;:39.85,&quot;width&quot;:788.6}"/>
</p:tagLst>
</file>

<file path=ppt/tags/tag14.xml><?xml version="1.0" encoding="utf-8"?>
<p:tagLst xmlns:p="http://schemas.openxmlformats.org/presentationml/2006/main">
  <p:tag name="KSO_WM_DIAGRAM_VIRTUALLY_FRAME" val="{&quot;height&quot;:452.7442519685039,&quot;left&quot;:139.7,&quot;top&quot;:39.85,&quot;width&quot;:788.6}"/>
</p:tagLst>
</file>

<file path=ppt/tags/tag15.xml><?xml version="1.0" encoding="utf-8"?>
<p:tagLst xmlns:p="http://schemas.openxmlformats.org/presentationml/2006/main">
  <p:tag name="KSO_WM_DIAGRAM_VIRTUALLY_FRAME" val="{&quot;height&quot;:452.7442519685039,&quot;left&quot;:139.7,&quot;top&quot;:39.85,&quot;width&quot;:788.6}"/>
</p:tagLst>
</file>

<file path=ppt/tags/tag16.xml><?xml version="1.0" encoding="utf-8"?>
<p:tagLst xmlns:p="http://schemas.openxmlformats.org/presentationml/2006/main">
  <p:tag name="KSO_WM_DIAGRAM_VIRTUALLY_FRAME" val="{&quot;height&quot;:452.7442519685039,&quot;left&quot;:139.7,&quot;top&quot;:39.85,&quot;width&quot;:788.6}"/>
</p:tagLst>
</file>

<file path=ppt/tags/tag17.xml><?xml version="1.0" encoding="utf-8"?>
<p:tagLst xmlns:p="http://schemas.openxmlformats.org/presentationml/2006/main">
  <p:tag name="KSO_WM_DIAGRAM_VIRTUALLY_FRAME" val="{&quot;height&quot;:452.7442519685039,&quot;left&quot;:139.7,&quot;top&quot;:39.85,&quot;width&quot;:788.6}"/>
</p:tagLst>
</file>

<file path=ppt/tags/tag18.xml><?xml version="1.0" encoding="utf-8"?>
<p:tagLst xmlns:p="http://schemas.openxmlformats.org/presentationml/2006/main">
  <p:tag name="KSO_WM_DIAGRAM_VIRTUALLY_FRAME" val="{&quot;height&quot;:452.7442519685039,&quot;left&quot;:139.7,&quot;top&quot;:39.85,&quot;width&quot;:788.6}"/>
</p:tagLst>
</file>

<file path=ppt/tags/tag19.xml><?xml version="1.0" encoding="utf-8"?>
<p:tagLst xmlns:p="http://schemas.openxmlformats.org/presentationml/2006/main">
  <p:tag name="KSO_WM_DIAGRAM_VIRTUALLY_FRAME" val="{&quot;height&quot;:452.7442519685039,&quot;left&quot;:139.7,&quot;top&quot;:39.85,&quot;width&quot;:788.6}"/>
</p:tagLst>
</file>

<file path=ppt/tags/tag20.xml><?xml version="1.0" encoding="utf-8"?>
<p:tagLst xmlns:p="http://schemas.openxmlformats.org/presentationml/2006/main">
  <p:tag name="KSO_WM_DIAGRAM_VIRTUALLY_FRAME" val="{&quot;height&quot;:452.7442519685039,&quot;left&quot;:139.7,&quot;top&quot;:39.85,&quot;width&quot;:788.6}"/>
</p:tagLst>
</file>

<file path=ppt/tags/tag21.xml><?xml version="1.0" encoding="utf-8"?>
<p:tagLst xmlns:p="http://schemas.openxmlformats.org/presentationml/2006/main">
  <p:tag name="KSO_WM_DIAGRAM_VIRTUALLY_FRAME" val="{&quot;height&quot;:452.7442519685039,&quot;left&quot;:139.7,&quot;top&quot;:39.85,&quot;width&quot;:788.6}"/>
</p:tagLst>
</file>

<file path=ppt/tags/tag22.xml><?xml version="1.0" encoding="utf-8"?>
<p:tagLst xmlns:p="http://schemas.openxmlformats.org/presentationml/2006/main">
  <p:tag name="KSO_WM_DIAGRAM_VIRTUALLY_FRAME" val="{&quot;height&quot;:439.2442519685039,&quot;left&quot;:379.7,&quot;top&quot;:53.35,&quot;width&quot;:548.6}"/>
</p:tagLst>
</file>

<file path=ppt/tags/tag23.xml><?xml version="1.0" encoding="utf-8"?>
<p:tagLst xmlns:p="http://schemas.openxmlformats.org/presentationml/2006/main">
  <p:tag name="KSO_WM_DIAGRAM_VIRTUALLY_FRAME" val="{&quot;height&quot;:439.2442519685039,&quot;left&quot;:379.7,&quot;top&quot;:53.35,&quot;width&quot;:548.6}"/>
</p:tagLst>
</file>

<file path=ppt/tags/tag24.xml><?xml version="1.0" encoding="utf-8"?>
<p:tagLst xmlns:p="http://schemas.openxmlformats.org/presentationml/2006/main">
  <p:tag name="KSO_WM_DIAGRAM_VIRTUALLY_FRAME" val="{&quot;height&quot;:452.7442519685039,&quot;left&quot;:139.7,&quot;top&quot;:39.85,&quot;width&quot;:788.6}"/>
</p:tagLst>
</file>

<file path=ppt/tags/tag25.xml><?xml version="1.0" encoding="utf-8"?>
<p:tagLst xmlns:p="http://schemas.openxmlformats.org/presentationml/2006/main">
  <p:tag name="KSO_WM_DIAGRAM_VIRTUALLY_FRAME" val="{&quot;height&quot;:452.7442519685039,&quot;left&quot;:139.7,&quot;top&quot;:39.85,&quot;width&quot;:788.6}"/>
</p:tagLst>
</file>

<file path=ppt/tags/tag26.xml><?xml version="1.0" encoding="utf-8"?>
<p:tagLst xmlns:p="http://schemas.openxmlformats.org/presentationml/2006/main">
  <p:tag name="KSO_WM_DIAGRAM_VIRTUALLY_FRAME" val="{&quot;height&quot;:452.7442519685039,&quot;left&quot;:139.7,&quot;top&quot;:39.85,&quot;width&quot;:788.6}"/>
</p:tagLst>
</file>

<file path=ppt/tags/tag27.xml><?xml version="1.0" encoding="utf-8"?>
<p:tagLst xmlns:p="http://schemas.openxmlformats.org/presentationml/2006/main">
  <p:tag name="KSO_WM_DIAGRAM_VIRTUALLY_FRAME" val="{&quot;height&quot;:452.7442519685039,&quot;left&quot;:139.7,&quot;top&quot;:39.85,&quot;width&quot;:788.6}"/>
</p:tagLst>
</file>

<file path=ppt/tags/tag28.xml><?xml version="1.0" encoding="utf-8"?>
<p:tagLst xmlns:p="http://schemas.openxmlformats.org/presentationml/2006/main">
  <p:tag name="KSO_WM_DIAGRAM_VIRTUALLY_FRAME" val="{&quot;height&quot;:452.7442519685039,&quot;left&quot;:139.7,&quot;top&quot;:39.85,&quot;width&quot;:788.6}"/>
</p:tagLst>
</file>

<file path=ppt/tags/tag29.xml><?xml version="1.0" encoding="utf-8"?>
<p:tagLst xmlns:p="http://schemas.openxmlformats.org/presentationml/2006/main">
  <p:tag name="KSO_WM_DIAGRAM_VIRTUALLY_FRAME" val="{&quot;height&quot;:452.7442519685039,&quot;left&quot;:139.7,&quot;top&quot;:39.85,&quot;width&quot;:788.6}"/>
</p:tagLst>
</file>

<file path=ppt/tags/tag30.xml><?xml version="1.0" encoding="utf-8"?>
<p:tagLst xmlns:p="http://schemas.openxmlformats.org/presentationml/2006/main">
  <p:tag name="KSO_WM_DIAGRAM_VIRTUALLY_FRAME" val="{&quot;height&quot;:452.7442519685039,&quot;left&quot;:139.7,&quot;top&quot;:39.85,&quot;width&quot;:788.6}"/>
</p:tagLst>
</file>

<file path=ppt/tags/tag31.xml><?xml version="1.0" encoding="utf-8"?>
<p:tagLst xmlns:p="http://schemas.openxmlformats.org/presentationml/2006/main">
  <p:tag name="KSO_WM_DIAGRAM_VIRTUALLY_FRAME" val="{&quot;height&quot;:452.7442519685039,&quot;left&quot;:139.7,&quot;top&quot;:39.85,&quot;width&quot;:788.6}"/>
</p:tagLst>
</file>

<file path=ppt/tags/tag32.xml><?xml version="1.0" encoding="utf-8"?>
<p:tagLst xmlns:p="http://schemas.openxmlformats.org/presentationml/2006/main">
  <p:tag name="KSO_WM_DIAGRAM_VIRTUALLY_FRAME" val="{&quot;height&quot;:452.7442519685039,&quot;left&quot;:139.7,&quot;top&quot;:39.85,&quot;width&quot;:788.6}"/>
</p:tagLst>
</file>

<file path=ppt/tags/tag33.xml><?xml version="1.0" encoding="utf-8"?>
<p:tagLst xmlns:p="http://schemas.openxmlformats.org/presentationml/2006/main">
  <p:tag name="KSO_WM_DIAGRAM_VIRTUALLY_FRAME" val="{&quot;height&quot;:452.7442519685039,&quot;left&quot;:139.7,&quot;top&quot;:39.85,&quot;width&quot;:788.6}"/>
</p:tagLst>
</file>

<file path=ppt/tags/tag34.xml><?xml version="1.0" encoding="utf-8"?>
<p:tagLst xmlns:p="http://schemas.openxmlformats.org/presentationml/2006/main">
  <p:tag name="KSO_WM_DIAGRAM_VIRTUALLY_FRAME" val="{&quot;height&quot;:452.7442519685039,&quot;left&quot;:139.7,&quot;top&quot;:39.85,&quot;width&quot;:788.6}"/>
</p:tagLst>
</file>

<file path=ppt/tags/tag35.xml><?xml version="1.0" encoding="utf-8"?>
<p:tagLst xmlns:p="http://schemas.openxmlformats.org/presentationml/2006/main">
  <p:tag name="KSO_WM_DIAGRAM_VIRTUALLY_FRAME" val="{&quot;height&quot;:452.7442519685039,&quot;left&quot;:139.7,&quot;top&quot;:39.85,&quot;width&quot;:788.6}"/>
</p:tagLst>
</file>

<file path=ppt/tags/tag36.xml><?xml version="1.0" encoding="utf-8"?>
<p:tagLst xmlns:p="http://schemas.openxmlformats.org/presentationml/2006/main">
  <p:tag name="KSO_WM_DIAGRAM_VIRTUALLY_FRAME" val="{&quot;height&quot;:452.7442519685039,&quot;left&quot;:139.7,&quot;top&quot;:39.85,&quot;width&quot;:788.6}"/>
</p:tagLst>
</file>

<file path=ppt/tags/tag37.xml><?xml version="1.0" encoding="utf-8"?>
<p:tagLst xmlns:p="http://schemas.openxmlformats.org/presentationml/2006/main">
  <p:tag name="KSO_WM_DIAGRAM_VIRTUALLY_FRAME" val="{&quot;height&quot;:452.7442519685039,&quot;left&quot;:139.7,&quot;top&quot;:39.85,&quot;width&quot;:788.6}"/>
</p:tagLst>
</file>

<file path=ppt/tags/tag38.xml><?xml version="1.0" encoding="utf-8"?>
<p:tagLst xmlns:p="http://schemas.openxmlformats.org/presentationml/2006/main">
  <p:tag name="KSO_WM_DIAGRAM_VIRTUALLY_FRAME" val="{&quot;height&quot;:452.7442519685039,&quot;left&quot;:139.7,&quot;top&quot;:39.85,&quot;width&quot;:788.6}"/>
</p:tagLst>
</file>

<file path=ppt/tags/tag39.xml><?xml version="1.0" encoding="utf-8"?>
<p:tagLst xmlns:p="http://schemas.openxmlformats.org/presentationml/2006/main">
  <p:tag name="KSO_WM_DIAGRAM_VIRTUALLY_FRAME" val="{&quot;height&quot;:452.7442519685039,&quot;left&quot;:139.7,&quot;top&quot;:39.85,&quot;width&quot;:788.6}"/>
</p:tagLst>
</file>

<file path=ppt/tags/tag40.xml><?xml version="1.0" encoding="utf-8"?>
<p:tagLst xmlns:p="http://schemas.openxmlformats.org/presentationml/2006/main">
  <p:tag name="KSO_WM_DIAGRAM_VIRTUALLY_FRAME" val="{&quot;height&quot;:452.7442519685039,&quot;left&quot;:139.7,&quot;top&quot;:39.85,&quot;width&quot;:788.6}"/>
</p:tagLst>
</file>

<file path=ppt/tags/tag41.xml><?xml version="1.0" encoding="utf-8"?>
<p:tagLst xmlns:p="http://schemas.openxmlformats.org/presentationml/2006/main">
  <p:tag name="KSO_WM_DIAGRAM_VIRTUALLY_FRAME" val="{&quot;height&quot;:452.7442519685039,&quot;left&quot;:139.7,&quot;top&quot;:39.85,&quot;width&quot;:788.6}"/>
</p:tagLst>
</file>

<file path=ppt/tags/tag42.xml><?xml version="1.0" encoding="utf-8"?>
<p:tagLst xmlns:p="http://schemas.openxmlformats.org/presentationml/2006/main">
  <p:tag name="KSO_WM_DIAGRAM_VIRTUALLY_FRAME" val="{&quot;height&quot;:452.7442519685039,&quot;left&quot;:139.7,&quot;top&quot;:39.85,&quot;width&quot;:788.6}"/>
</p:tagLst>
</file>

<file path=ppt/tags/tag43.xml><?xml version="1.0" encoding="utf-8"?>
<p:tagLst xmlns:p="http://schemas.openxmlformats.org/presentationml/2006/main">
  <p:tag name="KSO_WM_DIAGRAM_VIRTUALLY_FRAME" val="{&quot;height&quot;:452.7442519685039,&quot;left&quot;:139.7,&quot;top&quot;:39.85,&quot;width&quot;:788.6}"/>
</p:tagLst>
</file>

<file path=ppt/tags/tag44.xml><?xml version="1.0" encoding="utf-8"?>
<p:tagLst xmlns:p="http://schemas.openxmlformats.org/presentationml/2006/main">
  <p:tag name="KSO_WM_DIAGRAM_VIRTUALLY_FRAME" val="{&quot;height&quot;:452.7442519685039,&quot;left&quot;:139.7,&quot;top&quot;:39.85,&quot;width&quot;:788.6}"/>
</p:tagLst>
</file>

<file path=ppt/tags/tag45.xml><?xml version="1.0" encoding="utf-8"?>
<p:tagLst xmlns:p="http://schemas.openxmlformats.org/presentationml/2006/main">
  <p:tag name="KSO_WM_DIAGRAM_VIRTUALLY_FRAME" val="{&quot;height&quot;:452.7442519685039,&quot;left&quot;:139.7,&quot;top&quot;:39.85,&quot;width&quot;:788.6}"/>
</p:tagLst>
</file>

<file path=ppt/tags/tag46.xml><?xml version="1.0" encoding="utf-8"?>
<p:tagLst xmlns:p="http://schemas.openxmlformats.org/presentationml/2006/main">
  <p:tag name="KSO_WM_DIAGRAM_VIRTUALLY_FRAME" val="{&quot;height&quot;:452.7442519685039,&quot;left&quot;:139.7,&quot;top&quot;:39.85,&quot;width&quot;:788.6}"/>
</p:tagLst>
</file>

<file path=ppt/tags/tag47.xml><?xml version="1.0" encoding="utf-8"?>
<p:tagLst xmlns:p="http://schemas.openxmlformats.org/presentationml/2006/main">
  <p:tag name="KSO_WM_DIAGRAM_VIRTUALLY_FRAME" val="{&quot;height&quot;:452.7442519685039,&quot;left&quot;:139.7,&quot;top&quot;:39.85,&quot;width&quot;:788.6}"/>
</p:tagLst>
</file>

<file path=ppt/tags/tag48.xml><?xml version="1.0" encoding="utf-8"?>
<p:tagLst xmlns:p="http://schemas.openxmlformats.org/presentationml/2006/main">
  <p:tag name="KSO_WM_DIAGRAM_VIRTUALLY_FRAME" val="{&quot;height&quot;:452.7442519685039,&quot;left&quot;:139.7,&quot;top&quot;:39.85,&quot;width&quot;:788.6}"/>
</p:tagLst>
</file>

<file path=ppt/tags/tag49.xml><?xml version="1.0" encoding="utf-8"?>
<p:tagLst xmlns:p="http://schemas.openxmlformats.org/presentationml/2006/main">
  <p:tag name="KSO_WM_DIAGRAM_VIRTUALLY_FRAME" val="{&quot;height&quot;:439.2442519685039,&quot;left&quot;:379.7,&quot;top&quot;:53.35,&quot;width&quot;:548.6}"/>
</p:tagLst>
</file>

<file path=ppt/tags/tag50.xml><?xml version="1.0" encoding="utf-8"?>
<p:tagLst xmlns:p="http://schemas.openxmlformats.org/presentationml/2006/main">
  <p:tag name="KSO_WM_DIAGRAM_VIRTUALLY_FRAME" val="{&quot;height&quot;:439.2442519685039,&quot;left&quot;:379.7,&quot;top&quot;:53.35,&quot;width&quot;:548.6}"/>
</p:tagLst>
</file>

<file path=ppt/tags/tag51.xml><?xml version="1.0" encoding="utf-8"?>
<p:tagLst xmlns:p="http://schemas.openxmlformats.org/presentationml/2006/main">
  <p:tag name="KSO_WM_DIAGRAM_VIRTUALLY_FRAME" val="{&quot;height&quot;:452.7442519685039,&quot;left&quot;:139.7,&quot;top&quot;:39.85,&quot;width&quot;:788.6}"/>
</p:tagLst>
</file>

<file path=ppt/tags/tag52.xml><?xml version="1.0" encoding="utf-8"?>
<p:tagLst xmlns:p="http://schemas.openxmlformats.org/presentationml/2006/main">
  <p:tag name="KSO_WM_DIAGRAM_VIRTUALLY_FRAME" val="{&quot;height&quot;:452.7442519685039,&quot;left&quot;:139.7,&quot;top&quot;:39.85,&quot;width&quot;:788.6}"/>
</p:tagLst>
</file>

<file path=ppt/tags/tag53.xml><?xml version="1.0" encoding="utf-8"?>
<p:tagLst xmlns:p="http://schemas.openxmlformats.org/presentationml/2006/main">
  <p:tag name="KSO_WM_DIAGRAM_VIRTUALLY_FRAME" val="{&quot;height&quot;:452.7442519685039,&quot;left&quot;:139.7,&quot;top&quot;:39.85,&quot;width&quot;:788.6}"/>
</p:tagLst>
</file>

<file path=ppt/tags/tag54.xml><?xml version="1.0" encoding="utf-8"?>
<p:tagLst xmlns:p="http://schemas.openxmlformats.org/presentationml/2006/main">
  <p:tag name="KSO_WM_DIAGRAM_VIRTUALLY_FRAME" val="{&quot;height&quot;:452.7442519685039,&quot;left&quot;:139.7,&quot;top&quot;:39.85,&quot;width&quot;:788.6}"/>
</p:tagLst>
</file>

<file path=ppt/tags/tag55.xml><?xml version="1.0" encoding="utf-8"?>
<p:tagLst xmlns:p="http://schemas.openxmlformats.org/presentationml/2006/main">
  <p:tag name="KSO_WM_DIAGRAM_VIRTUALLY_FRAME" val="{&quot;height&quot;:452.7442519685039,&quot;left&quot;:139.7,&quot;top&quot;:39.85,&quot;width&quot;:788.6}"/>
</p:tagLst>
</file>

<file path=ppt/tags/tag56.xml><?xml version="1.0" encoding="utf-8"?>
<p:tagLst xmlns:p="http://schemas.openxmlformats.org/presentationml/2006/main">
  <p:tag name="KSO_WM_DIAGRAM_VIRTUALLY_FRAME" val="{&quot;height&quot;:452.7442519685039,&quot;left&quot;:139.7,&quot;top&quot;:39.85,&quot;width&quot;:788.6}"/>
</p:tagLst>
</file>

<file path=ppt/tags/tag57.xml><?xml version="1.0" encoding="utf-8"?>
<p:tagLst xmlns:p="http://schemas.openxmlformats.org/presentationml/2006/main">
  <p:tag name="KSO_WM_DIAGRAM_VIRTUALLY_FRAME" val="{&quot;height&quot;:452.7442519685039,&quot;left&quot;:139.7,&quot;top&quot;:39.85,&quot;width&quot;:788.6}"/>
</p:tagLst>
</file>

<file path=ppt/tags/tag58.xml><?xml version="1.0" encoding="utf-8"?>
<p:tagLst xmlns:p="http://schemas.openxmlformats.org/presentationml/2006/main">
  <p:tag name="KSO_WM_DIAGRAM_VIRTUALLY_FRAME" val="{&quot;height&quot;:452.7442519685039,&quot;left&quot;:139.7,&quot;top&quot;:39.85,&quot;width&quot;:788.6}"/>
</p:tagLst>
</file>

<file path=ppt/tags/tag59.xml><?xml version="1.0" encoding="utf-8"?>
<p:tagLst xmlns:p="http://schemas.openxmlformats.org/presentationml/2006/main">
  <p:tag name="KSO_WM_DIAGRAM_VIRTUALLY_FRAME" val="{&quot;height&quot;:452.7442519685039,&quot;left&quot;:139.7,&quot;top&quot;:39.85,&quot;width&quot;:788.6}"/>
</p:tagLst>
</file>

<file path=ppt/tags/tag60.xml><?xml version="1.0" encoding="utf-8"?>
<p:tagLst xmlns:p="http://schemas.openxmlformats.org/presentationml/2006/main">
  <p:tag name="KSO_WM_DIAGRAM_VIRTUALLY_FRAME" val="{&quot;height&quot;:452.7442519685039,&quot;left&quot;:139.7,&quot;top&quot;:39.85,&quot;width&quot;:788.6}"/>
</p:tagLst>
</file>

<file path=ppt/tags/tag61.xml><?xml version="1.0" encoding="utf-8"?>
<p:tagLst xmlns:p="http://schemas.openxmlformats.org/presentationml/2006/main">
  <p:tag name="KSO_WM_DIAGRAM_VIRTUALLY_FRAME" val="{&quot;height&quot;:452.7442519685039,&quot;left&quot;:139.7,&quot;top&quot;:39.85,&quot;width&quot;:788.6}"/>
</p:tagLst>
</file>

<file path=ppt/tags/tag62.xml><?xml version="1.0" encoding="utf-8"?>
<p:tagLst xmlns:p="http://schemas.openxmlformats.org/presentationml/2006/main">
  <p:tag name="KSO_WM_DIAGRAM_VIRTUALLY_FRAME" val="{&quot;height&quot;:452.7442519685039,&quot;left&quot;:139.7,&quot;top&quot;:39.85,&quot;width&quot;:788.6}"/>
</p:tagLst>
</file>

<file path=ppt/tags/tag63.xml><?xml version="1.0" encoding="utf-8"?>
<p:tagLst xmlns:p="http://schemas.openxmlformats.org/presentationml/2006/main">
  <p:tag name="KSO_WM_DIAGRAM_VIRTUALLY_FRAME" val="{&quot;height&quot;:452.7442519685039,&quot;left&quot;:139.7,&quot;top&quot;:39.85,&quot;width&quot;:788.6}"/>
</p:tagLst>
</file>

<file path=ppt/tags/tag64.xml><?xml version="1.0" encoding="utf-8"?>
<p:tagLst xmlns:p="http://schemas.openxmlformats.org/presentationml/2006/main">
  <p:tag name="KSO_WM_DIAGRAM_VIRTUALLY_FRAME" val="{&quot;height&quot;:452.7442519685039,&quot;left&quot;:139.7,&quot;top&quot;:39.85,&quot;width&quot;:788.6}"/>
</p:tagLst>
</file>

<file path=ppt/tags/tag65.xml><?xml version="1.0" encoding="utf-8"?>
<p:tagLst xmlns:p="http://schemas.openxmlformats.org/presentationml/2006/main">
  <p:tag name="KSO_WM_DIAGRAM_VIRTUALLY_FRAME" val="{&quot;height&quot;:452.7442519685039,&quot;left&quot;:139.7,&quot;top&quot;:39.85,&quot;width&quot;:788.6}"/>
</p:tagLst>
</file>

<file path=ppt/tags/tag66.xml><?xml version="1.0" encoding="utf-8"?>
<p:tagLst xmlns:p="http://schemas.openxmlformats.org/presentationml/2006/main">
  <p:tag name="KSO_WM_DIAGRAM_VIRTUALLY_FRAME" val="{&quot;height&quot;:452.7442519685039,&quot;left&quot;:139.7,&quot;top&quot;:39.85,&quot;width&quot;:788.6}"/>
</p:tagLst>
</file>

<file path=ppt/tags/tag67.xml><?xml version="1.0" encoding="utf-8"?>
<p:tagLst xmlns:p="http://schemas.openxmlformats.org/presentationml/2006/main">
  <p:tag name="KSO_WM_DIAGRAM_VIRTUALLY_FRAME" val="{&quot;height&quot;:452.7442519685039,&quot;left&quot;:139.7,&quot;top&quot;:39.85,&quot;width&quot;:788.6}"/>
</p:tagLst>
</file>

<file path=ppt/tags/tag68.xml><?xml version="1.0" encoding="utf-8"?>
<p:tagLst xmlns:p="http://schemas.openxmlformats.org/presentationml/2006/main">
  <p:tag name="KSO_WM_DIAGRAM_VIRTUALLY_FRAME" val="{&quot;height&quot;:452.7442519685039,&quot;left&quot;:139.7,&quot;top&quot;:39.85,&quot;width&quot;:788.6}"/>
</p:tagLst>
</file>

<file path=ppt/tags/tag69.xml><?xml version="1.0" encoding="utf-8"?>
<p:tagLst xmlns:p="http://schemas.openxmlformats.org/presentationml/2006/main">
  <p:tag name="KSO_WM_DIAGRAM_VIRTUALLY_FRAME" val="{&quot;height&quot;:452.7442519685039,&quot;left&quot;:139.7,&quot;top&quot;:39.85,&quot;width&quot;:788.6}"/>
</p:tagLst>
</file>

<file path=ppt/tags/tag70.xml><?xml version="1.0" encoding="utf-8"?>
<p:tagLst xmlns:p="http://schemas.openxmlformats.org/presentationml/2006/main">
  <p:tag name="KSO_WM_DIAGRAM_VIRTUALLY_FRAME" val="{&quot;height&quot;:452.7442519685039,&quot;left&quot;:139.7,&quot;top&quot;:39.85,&quot;width&quot;:788.6}"/>
</p:tagLst>
</file>

<file path=ppt/tags/tag71.xml><?xml version="1.0" encoding="utf-8"?>
<p:tagLst xmlns:p="http://schemas.openxmlformats.org/presentationml/2006/main">
  <p:tag name="KSO_WM_DIAGRAM_VIRTUALLY_FRAME" val="{&quot;height&quot;:452.7442519685039,&quot;left&quot;:139.7,&quot;top&quot;:39.85,&quot;width&quot;:788.6}"/>
</p:tagLst>
</file>

<file path=ppt/tags/tag72.xml><?xml version="1.0" encoding="utf-8"?>
<p:tagLst xmlns:p="http://schemas.openxmlformats.org/presentationml/2006/main">
  <p:tag name="KSO_WM_DIAGRAM_VIRTUALLY_FRAME" val="{&quot;height&quot;:452.7442519685039,&quot;left&quot;:139.7,&quot;top&quot;:39.85,&quot;width&quot;:788.6}"/>
</p:tagLst>
</file>

<file path=ppt/tags/tag73.xml><?xml version="1.0" encoding="utf-8"?>
<p:tagLst xmlns:p="http://schemas.openxmlformats.org/presentationml/2006/main">
  <p:tag name="KSO_WM_DIAGRAM_VIRTUALLY_FRAME" val="{&quot;height&quot;:452.7442519685039,&quot;left&quot;:139.7,&quot;top&quot;:39.85,&quot;width&quot;:788.6}"/>
</p:tagLst>
</file>

<file path=ppt/tags/tag74.xml><?xml version="1.0" encoding="utf-8"?>
<p:tagLst xmlns:p="http://schemas.openxmlformats.org/presentationml/2006/main">
  <p:tag name="KSO_WM_DIAGRAM_VIRTUALLY_FRAME" val="{&quot;height&quot;:452.7442519685039,&quot;left&quot;:139.7,&quot;top&quot;:39.85,&quot;width&quot;:788.6}"/>
</p:tagLst>
</file>

<file path=ppt/tags/tag75.xml><?xml version="1.0" encoding="utf-8"?>
<p:tagLst xmlns:p="http://schemas.openxmlformats.org/presentationml/2006/main">
  <p:tag name="KSO_WM_DIAGRAM_VIRTUALLY_FRAME" val="{&quot;height&quot;:452.7442519685039,&quot;left&quot;:139.7,&quot;top&quot;:39.85,&quot;width&quot;:788.6}"/>
</p:tagLst>
</file>

<file path=ppt/tags/tag76.xml><?xml version="1.0" encoding="utf-8"?>
<p:tagLst xmlns:p="http://schemas.openxmlformats.org/presentationml/2006/main">
  <p:tag name="KSO_WM_DIAGRAM_VIRTUALLY_FRAME" val="{&quot;height&quot;:439.2442519685039,&quot;left&quot;:379.7,&quot;top&quot;:53.35,&quot;width&quot;:548.6}"/>
</p:tagLst>
</file>

<file path=ppt/tags/tag77.xml><?xml version="1.0" encoding="utf-8"?>
<p:tagLst xmlns:p="http://schemas.openxmlformats.org/presentationml/2006/main">
  <p:tag name="KSO_WM_DIAGRAM_VIRTUALLY_FRAME" val="{&quot;height&quot;:439.2442519685039,&quot;left&quot;:379.7,&quot;top&quot;:53.35,&quot;width&quot;:548.6}"/>
</p:tagLst>
</file>

<file path=ppt/tags/tag78.xml><?xml version="1.0" encoding="utf-8"?>
<p:tagLst xmlns:p="http://schemas.openxmlformats.org/presentationml/2006/main">
  <p:tag name="KSO_WM_DIAGRAM_VIRTUALLY_FRAME" val="{&quot;height&quot;:452.7442519685039,&quot;left&quot;:139.7,&quot;top&quot;:39.85,&quot;width&quot;:788.6}"/>
</p:tagLst>
</file>

<file path=ppt/tags/tag79.xml><?xml version="1.0" encoding="utf-8"?>
<p:tagLst xmlns:p="http://schemas.openxmlformats.org/presentationml/2006/main">
  <p:tag name="KSO_WM_DIAGRAM_VIRTUALLY_FRAME" val="{&quot;height&quot;:452.7442519685039,&quot;left&quot;:139.7,&quot;top&quot;:39.85,&quot;width&quot;:788.6}"/>
</p:tagLst>
</file>

<file path=ppt/tags/tag80.xml><?xml version="1.0" encoding="utf-8"?>
<p:tagLst xmlns:p="http://schemas.openxmlformats.org/presentationml/2006/main">
  <p:tag name="KSO_WM_DIAGRAM_VIRTUALLY_FRAME" val="{&quot;height&quot;:452.7442519685039,&quot;left&quot;:139.7,&quot;top&quot;:39.85,&quot;width&quot;:788.6}"/>
</p:tagLst>
</file>

<file path=ppt/tags/tag81.xml><?xml version="1.0" encoding="utf-8"?>
<p:tagLst xmlns:p="http://schemas.openxmlformats.org/presentationml/2006/main">
  <p:tag name="KSO_WM_DIAGRAM_VIRTUALLY_FRAME" val="{&quot;height&quot;:452.7442519685039,&quot;left&quot;:139.7,&quot;top&quot;:39.85,&quot;width&quot;:788.6}"/>
</p:tagLst>
</file>

<file path=ppt/tags/tag82.xml><?xml version="1.0" encoding="utf-8"?>
<p:tagLst xmlns:p="http://schemas.openxmlformats.org/presentationml/2006/main">
  <p:tag name="KSO_WM_DIAGRAM_VIRTUALLY_FRAME" val="{&quot;height&quot;:452.7442519685039,&quot;left&quot;:139.7,&quot;top&quot;:39.85,&quot;width&quot;:788.6}"/>
</p:tagLst>
</file>

<file path=ppt/tags/tag83.xml><?xml version="1.0" encoding="utf-8"?>
<p:tagLst xmlns:p="http://schemas.openxmlformats.org/presentationml/2006/main">
  <p:tag name="KSO_WM_DIAGRAM_VIRTUALLY_FRAME" val="{&quot;height&quot;:452.7442519685039,&quot;left&quot;:139.7,&quot;top&quot;:39.85,&quot;width&quot;:788.6}"/>
</p:tagLst>
</file>

<file path=ppt/tags/tag84.xml><?xml version="1.0" encoding="utf-8"?>
<p:tagLst xmlns:p="http://schemas.openxmlformats.org/presentationml/2006/main">
  <p:tag name="KSO_WM_DIAGRAM_VIRTUALLY_FRAME" val="{&quot;height&quot;:452.7442519685039,&quot;left&quot;:139.7,&quot;top&quot;:39.85,&quot;width&quot;:788.6}"/>
</p:tagLst>
</file>

<file path=ppt/tags/tag85.xml><?xml version="1.0" encoding="utf-8"?>
<p:tagLst xmlns:p="http://schemas.openxmlformats.org/presentationml/2006/main">
  <p:tag name="KSO_WM_DIAGRAM_VIRTUALLY_FRAME" val="{&quot;height&quot;:452.7442519685039,&quot;left&quot;:139.7,&quot;top&quot;:39.85,&quot;width&quot;:788.6}"/>
</p:tagLst>
</file>

<file path=ppt/tags/tag86.xml><?xml version="1.0" encoding="utf-8"?>
<p:tagLst xmlns:p="http://schemas.openxmlformats.org/presentationml/2006/main">
  <p:tag name="KSO_WM_DIAGRAM_VIRTUALLY_FRAME" val="{&quot;height&quot;:452.7442519685039,&quot;left&quot;:139.7,&quot;top&quot;:39.85,&quot;width&quot;:788.6}"/>
</p:tagLst>
</file>

<file path=ppt/tags/tag87.xml><?xml version="1.0" encoding="utf-8"?>
<p:tagLst xmlns:p="http://schemas.openxmlformats.org/presentationml/2006/main">
  <p:tag name="KSO_WM_DIAGRAM_VIRTUALLY_FRAME" val="{&quot;height&quot;:452.7442519685039,&quot;left&quot;:139.7,&quot;top&quot;:39.85,&quot;width&quot;:788.6}"/>
</p:tagLst>
</file>

<file path=ppt/tags/tag88.xml><?xml version="1.0" encoding="utf-8"?>
<p:tagLst xmlns:p="http://schemas.openxmlformats.org/presentationml/2006/main">
  <p:tag name="KSO_WM_DIAGRAM_VIRTUALLY_FRAME" val="{&quot;height&quot;:452.7442519685039,&quot;left&quot;:139.7,&quot;top&quot;:39.85,&quot;width&quot;:788.6}"/>
</p:tagLst>
</file>

<file path=ppt/tags/tag89.xml><?xml version="1.0" encoding="utf-8"?>
<p:tagLst xmlns:p="http://schemas.openxmlformats.org/presentationml/2006/main">
  <p:tag name="KSO_WM_DIAGRAM_VIRTUALLY_FRAME" val="{&quot;height&quot;:452.7442519685039,&quot;left&quot;:139.7,&quot;top&quot;:39.85,&quot;width&quot;:788.6}"/>
</p:tagLst>
</file>

<file path=ppt/tags/tag90.xml><?xml version="1.0" encoding="utf-8"?>
<p:tagLst xmlns:p="http://schemas.openxmlformats.org/presentationml/2006/main">
  <p:tag name="KSO_WM_DIAGRAM_VIRTUALLY_FRAME" val="{&quot;height&quot;:452.7442519685039,&quot;left&quot;:139.7,&quot;top&quot;:39.85,&quot;width&quot;:788.6}"/>
</p:tagLst>
</file>

<file path=ppt/tags/tag91.xml><?xml version="1.0" encoding="utf-8"?>
<p:tagLst xmlns:p="http://schemas.openxmlformats.org/presentationml/2006/main">
  <p:tag name="KSO_WM_DIAGRAM_VIRTUALLY_FRAME" val="{&quot;height&quot;:452.7442519685039,&quot;left&quot;:139.7,&quot;top&quot;:39.85,&quot;width&quot;:788.6}"/>
</p:tagLst>
</file>

<file path=ppt/tags/tag92.xml><?xml version="1.0" encoding="utf-8"?>
<p:tagLst xmlns:p="http://schemas.openxmlformats.org/presentationml/2006/main">
  <p:tag name="KSO_WM_DIAGRAM_VIRTUALLY_FRAME" val="{&quot;height&quot;:452.7442519685039,&quot;left&quot;:139.7,&quot;top&quot;:39.85,&quot;width&quot;:788.6}"/>
</p:tagLst>
</file>

<file path=ppt/tags/tag93.xml><?xml version="1.0" encoding="utf-8"?>
<p:tagLst xmlns:p="http://schemas.openxmlformats.org/presentationml/2006/main">
  <p:tag name="KSO_WM_DIAGRAM_VIRTUALLY_FRAME" val="{&quot;height&quot;:452.7442519685039,&quot;left&quot;:139.7,&quot;top&quot;:39.85,&quot;width&quot;:788.6}"/>
</p:tagLst>
</file>

<file path=ppt/tags/tag94.xml><?xml version="1.0" encoding="utf-8"?>
<p:tagLst xmlns:p="http://schemas.openxmlformats.org/presentationml/2006/main">
  <p:tag name="KSO_WM_DIAGRAM_VIRTUALLY_FRAME" val="{&quot;height&quot;:452.7442519685039,&quot;left&quot;:139.7,&quot;top&quot;:39.85,&quot;width&quot;:788.6}"/>
</p:tagLst>
</file>

<file path=ppt/tags/tag95.xml><?xml version="1.0" encoding="utf-8"?>
<p:tagLst xmlns:p="http://schemas.openxmlformats.org/presentationml/2006/main">
  <p:tag name="KSO_WM_DIAGRAM_VIRTUALLY_FRAME" val="{&quot;height&quot;:452.7442519685039,&quot;left&quot;:139.7,&quot;top&quot;:39.85,&quot;width&quot;:788.6}"/>
</p:tagLst>
</file>

<file path=ppt/tags/tag96.xml><?xml version="1.0" encoding="utf-8"?>
<p:tagLst xmlns:p="http://schemas.openxmlformats.org/presentationml/2006/main">
  <p:tag name="KSO_WM_DIAGRAM_VIRTUALLY_FRAME" val="{&quot;height&quot;:452.7442519685039,&quot;left&quot;:139.7,&quot;top&quot;:39.85,&quot;width&quot;:788.6}"/>
</p:tagLst>
</file>

<file path=ppt/tags/tag97.xml><?xml version="1.0" encoding="utf-8"?>
<p:tagLst xmlns:p="http://schemas.openxmlformats.org/presentationml/2006/main">
  <p:tag name="KSO_WM_DIAGRAM_VIRTUALLY_FRAME" val="{&quot;height&quot;:452.7442519685039,&quot;left&quot;:139.7,&quot;top&quot;:39.85,&quot;width&quot;:788.6}"/>
</p:tagLst>
</file>

<file path=ppt/tags/tag98.xml><?xml version="1.0" encoding="utf-8"?>
<p:tagLst xmlns:p="http://schemas.openxmlformats.org/presentationml/2006/main">
  <p:tag name="KSO_WM_DIAGRAM_VIRTUALLY_FRAME" val="{&quot;height&quot;:452.7442519685039,&quot;left&quot;:139.7,&quot;top&quot;:39.85,&quot;width&quot;:788.6}"/>
</p:tagLst>
</file>

<file path=ppt/tags/tag99.xml><?xml version="1.0" encoding="utf-8"?>
<p:tagLst xmlns:p="http://schemas.openxmlformats.org/presentationml/2006/main">
  <p:tag name="KSO_WM_DIAGRAM_VIRTUALLY_FRAME" val="{&quot;height&quot;:452.7442519685039,&quot;left&quot;:139.7,&quot;top&quot;:39.85,&quot;width&quot;:788.6}"/>
</p:tagLst>
</file>

<file path=ppt/tags/tag100.xml><?xml version="1.0" encoding="utf-8"?>
<p:tagLst xmlns:p="http://schemas.openxmlformats.org/presentationml/2006/main">
  <p:tag name="KSO_WM_DIAGRAM_VIRTUALLY_FRAME" val="{&quot;height&quot;:452.7442519685039,&quot;left&quot;:139.7,&quot;top&quot;:39.85,&quot;width&quot;:788.6}"/>
</p:tagLst>
</file>

<file path=ppt/tags/tag101.xml><?xml version="1.0" encoding="utf-8"?>
<p:tagLst xmlns:p="http://schemas.openxmlformats.org/presentationml/2006/main">
  <p:tag name="KSO_WM_DIAGRAM_VIRTUALLY_FRAME" val="{&quot;height&quot;:452.7442519685039,&quot;left&quot;:139.7,&quot;top&quot;:39.85,&quot;width&quot;:788.6}"/>
</p:tagLst>
</file>

<file path=ppt/tags/tag102.xml><?xml version="1.0" encoding="utf-8"?>
<p:tagLst xmlns:p="http://schemas.openxmlformats.org/presentationml/2006/main">
  <p:tag name="KSO_WM_DIAGRAM_VIRTUALLY_FRAME" val="{&quot;height&quot;:452.7442519685039,&quot;left&quot;:139.7,&quot;top&quot;:39.85,&quot;width&quot;:788.6}"/>
</p:tagLst>
</file>

<file path=ppt/tags/tag103.xml><?xml version="1.0" encoding="utf-8"?>
<p:tagLst xmlns:p="http://schemas.openxmlformats.org/presentationml/2006/main">
  <p:tag name="KSO_WM_DIAGRAM_VIRTUALLY_FRAME" val="{&quot;height&quot;:439.2442519685039,&quot;left&quot;:379.7,&quot;top&quot;:53.35,&quot;width&quot;:548.6}"/>
</p:tagLst>
</file>

<file path=ppt/tags/tag104.xml><?xml version="1.0" encoding="utf-8"?>
<p:tagLst xmlns:p="http://schemas.openxmlformats.org/presentationml/2006/main">
  <p:tag name="KSO_WM_DIAGRAM_VIRTUALLY_FRAME" val="{&quot;height&quot;:439.2442519685039,&quot;left&quot;:379.7,&quot;top&quot;:53.35,&quot;width&quot;:548.6}"/>
</p:tagLst>
</file>

<file path=ppt/tags/tag105.xml><?xml version="1.0" encoding="utf-8"?>
<p:tagLst xmlns:p="http://schemas.openxmlformats.org/presentationml/2006/main">
  <p:tag name="KSO_WM_DIAGRAM_VIRTUALLY_FRAME" val="{&quot;height&quot;:452.7442519685039,&quot;left&quot;:139.7,&quot;top&quot;:39.85,&quot;width&quot;:788.6}"/>
</p:tagLst>
</file>

<file path=ppt/tags/tag106.xml><?xml version="1.0" encoding="utf-8"?>
<p:tagLst xmlns:p="http://schemas.openxmlformats.org/presentationml/2006/main">
  <p:tag name="KSO_WM_DIAGRAM_VIRTUALLY_FRAME" val="{&quot;height&quot;:452.7442519685039,&quot;left&quot;:139.7,&quot;top&quot;:39.85,&quot;width&quot;:788.6}"/>
</p:tagLst>
</file>

<file path=ppt/tags/tag107.xml><?xml version="1.0" encoding="utf-8"?>
<p:tagLst xmlns:p="http://schemas.openxmlformats.org/presentationml/2006/main">
  <p:tag name="KSO_WM_DIAGRAM_VIRTUALLY_FRAME" val="{&quot;height&quot;:452.7442519685039,&quot;left&quot;:139.7,&quot;top&quot;:39.85,&quot;width&quot;:788.6}"/>
</p:tagLst>
</file>

<file path=ppt/tags/tag108.xml><?xml version="1.0" encoding="utf-8"?>
<p:tagLst xmlns:p="http://schemas.openxmlformats.org/presentationml/2006/main">
  <p:tag name="KSO_WM_DIAGRAM_VIRTUALLY_FRAME" val="{&quot;height&quot;:452.7442519685039,&quot;left&quot;:139.7,&quot;top&quot;:39.85,&quot;width&quot;:788.6}"/>
</p:tagLst>
</file>

<file path=ppt/tags/tag109.xml><?xml version="1.0" encoding="utf-8"?>
<p:tagLst xmlns:p="http://schemas.openxmlformats.org/presentationml/2006/main">
  <p:tag name="KSO_WM_DIAGRAM_VIRTUALLY_FRAME" val="{&quot;height&quot;:452.7442519685039,&quot;left&quot;:139.7,&quot;top&quot;:39.85,&quot;width&quot;:788.6}"/>
</p:tagLst>
</file>

<file path=ppt/tags/tag110.xml><?xml version="1.0" encoding="utf-8"?>
<p:tagLst xmlns:p="http://schemas.openxmlformats.org/presentationml/2006/main">
  <p:tag name="KSO_WM_DIAGRAM_VIRTUALLY_FRAME" val="{&quot;height&quot;:452.7442519685039,&quot;left&quot;:139.7,&quot;top&quot;:39.85,&quot;width&quot;:788.6}"/>
</p:tagLst>
</file>

<file path=ppt/tags/tag111.xml><?xml version="1.0" encoding="utf-8"?>
<p:tagLst xmlns:p="http://schemas.openxmlformats.org/presentationml/2006/main">
  <p:tag name="KSO_WM_DIAGRAM_VIRTUALLY_FRAME" val="{&quot;height&quot;:452.7442519685039,&quot;left&quot;:139.7,&quot;top&quot;:39.85,&quot;width&quot;:788.6}"/>
</p:tagLst>
</file>

<file path=ppt/tags/tag112.xml><?xml version="1.0" encoding="utf-8"?>
<p:tagLst xmlns:p="http://schemas.openxmlformats.org/presentationml/2006/main">
  <p:tag name="KSO_WM_DIAGRAM_VIRTUALLY_FRAME" val="{&quot;height&quot;:452.7442519685039,&quot;left&quot;:139.7,&quot;top&quot;:39.85,&quot;width&quot;:788.6}"/>
</p:tagLst>
</file>

<file path=ppt/tags/tag113.xml><?xml version="1.0" encoding="utf-8"?>
<p:tagLst xmlns:p="http://schemas.openxmlformats.org/presentationml/2006/main">
  <p:tag name="KSO_WM_DIAGRAM_VIRTUALLY_FRAME" val="{&quot;height&quot;:452.7442519685039,&quot;left&quot;:139.7,&quot;top&quot;:39.85,&quot;width&quot;:788.6}"/>
</p:tagLst>
</file>

<file path=ppt/tags/tag114.xml><?xml version="1.0" encoding="utf-8"?>
<p:tagLst xmlns:p="http://schemas.openxmlformats.org/presentationml/2006/main">
  <p:tag name="KSO_WM_DIAGRAM_VIRTUALLY_FRAME" val="{&quot;height&quot;:452.7442519685039,&quot;left&quot;:139.7,&quot;top&quot;:39.85,&quot;width&quot;:788.6}"/>
</p:tagLst>
</file>

<file path=ppt/tags/tag115.xml><?xml version="1.0" encoding="utf-8"?>
<p:tagLst xmlns:p="http://schemas.openxmlformats.org/presentationml/2006/main">
  <p:tag name="KSO_WM_DIAGRAM_VIRTUALLY_FRAME" val="{&quot;height&quot;:452.7442519685039,&quot;left&quot;:139.7,&quot;top&quot;:39.85,&quot;width&quot;:788.6}"/>
</p:tagLst>
</file>

<file path=ppt/tags/tag116.xml><?xml version="1.0" encoding="utf-8"?>
<p:tagLst xmlns:p="http://schemas.openxmlformats.org/presentationml/2006/main">
  <p:tag name="KSO_WM_DIAGRAM_VIRTUALLY_FRAME" val="{&quot;height&quot;:452.7442519685039,&quot;left&quot;:139.7,&quot;top&quot;:39.85,&quot;width&quot;:788.6}"/>
</p:tagLst>
</file>

<file path=ppt/tags/tag117.xml><?xml version="1.0" encoding="utf-8"?>
<p:tagLst xmlns:p="http://schemas.openxmlformats.org/presentationml/2006/main">
  <p:tag name="KSO_WM_DIAGRAM_VIRTUALLY_FRAME" val="{&quot;height&quot;:452.7442519685039,&quot;left&quot;:139.7,&quot;top&quot;:39.85,&quot;width&quot;:788.6}"/>
</p:tagLst>
</file>

<file path=ppt/tags/tag118.xml><?xml version="1.0" encoding="utf-8"?>
<p:tagLst xmlns:p="http://schemas.openxmlformats.org/presentationml/2006/main">
  <p:tag name="KSO_WM_DIAGRAM_VIRTUALLY_FRAME" val="{&quot;height&quot;:452.7442519685039,&quot;left&quot;:139.7,&quot;top&quot;:39.85,&quot;width&quot;:788.6}"/>
</p:tagLst>
</file>

<file path=ppt/tags/tag119.xml><?xml version="1.0" encoding="utf-8"?>
<p:tagLst xmlns:p="http://schemas.openxmlformats.org/presentationml/2006/main">
  <p:tag name="KSO_WM_DIAGRAM_VIRTUALLY_FRAME" val="{&quot;height&quot;:452.7442519685039,&quot;left&quot;:139.7,&quot;top&quot;:39.85,&quot;width&quot;:788.6}"/>
</p:tagLst>
</file>

<file path=ppt/tags/tag120.xml><?xml version="1.0" encoding="utf-8"?>
<p:tagLst xmlns:p="http://schemas.openxmlformats.org/presentationml/2006/main">
  <p:tag name="KSO_WM_DIAGRAM_VIRTUALLY_FRAME" val="{&quot;height&quot;:452.7442519685039,&quot;left&quot;:139.7,&quot;top&quot;:39.85,&quot;width&quot;:788.6}"/>
</p:tagLst>
</file>

<file path=ppt/tags/tag121.xml><?xml version="1.0" encoding="utf-8"?>
<p:tagLst xmlns:p="http://schemas.openxmlformats.org/presentationml/2006/main">
  <p:tag name="KSO_WM_DIAGRAM_VIRTUALLY_FRAME" val="{&quot;height&quot;:452.7442519685039,&quot;left&quot;:139.7,&quot;top&quot;:39.85,&quot;width&quot;:788.6}"/>
</p:tagLst>
</file>

<file path=ppt/tags/tag122.xml><?xml version="1.0" encoding="utf-8"?>
<p:tagLst xmlns:p="http://schemas.openxmlformats.org/presentationml/2006/main">
  <p:tag name="KSO_WM_DIAGRAM_VIRTUALLY_FRAME" val="{&quot;height&quot;:452.7442519685039,&quot;left&quot;:139.7,&quot;top&quot;:39.85,&quot;width&quot;:788.6}"/>
</p:tagLst>
</file>

<file path=ppt/tags/tag123.xml><?xml version="1.0" encoding="utf-8"?>
<p:tagLst xmlns:p="http://schemas.openxmlformats.org/presentationml/2006/main">
  <p:tag name="KSO_WM_DIAGRAM_VIRTUALLY_FRAME" val="{&quot;height&quot;:452.7442519685039,&quot;left&quot;:139.7,&quot;top&quot;:39.85,&quot;width&quot;:788.6}"/>
</p:tagLst>
</file>

<file path=ppt/tags/tag124.xml><?xml version="1.0" encoding="utf-8"?>
<p:tagLst xmlns:p="http://schemas.openxmlformats.org/presentationml/2006/main">
  <p:tag name="KSO_WM_DIAGRAM_VIRTUALLY_FRAME" val="{&quot;height&quot;:452.7442519685039,&quot;left&quot;:139.7,&quot;top&quot;:39.85,&quot;width&quot;:788.6}"/>
</p:tagLst>
</file>

<file path=ppt/tags/tag125.xml><?xml version="1.0" encoding="utf-8"?>
<p:tagLst xmlns:p="http://schemas.openxmlformats.org/presentationml/2006/main">
  <p:tag name="KSO_WM_DIAGRAM_VIRTUALLY_FRAME" val="{&quot;height&quot;:452.7442519685039,&quot;left&quot;:139.7,&quot;top&quot;:39.85,&quot;width&quot;:788.6}"/>
</p:tagLst>
</file>

<file path=ppt/tags/tag126.xml><?xml version="1.0" encoding="utf-8"?>
<p:tagLst xmlns:p="http://schemas.openxmlformats.org/presentationml/2006/main">
  <p:tag name="KSO_WM_DIAGRAM_VIRTUALLY_FRAME" val="{&quot;height&quot;:452.7442519685039,&quot;left&quot;:139.7,&quot;top&quot;:39.85,&quot;width&quot;:788.6}"/>
</p:tagLst>
</file>

<file path=ppt/tags/tag127.xml><?xml version="1.0" encoding="utf-8"?>
<p:tagLst xmlns:p="http://schemas.openxmlformats.org/presentationml/2006/main">
  <p:tag name="KSO_WM_DIAGRAM_VIRTUALLY_FRAME" val="{&quot;height&quot;:452.7442519685039,&quot;left&quot;:139.7,&quot;top&quot;:39.85,&quot;width&quot;:788.6}"/>
</p:tagLst>
</file>

<file path=ppt/tags/tag128.xml><?xml version="1.0" encoding="utf-8"?>
<p:tagLst xmlns:p="http://schemas.openxmlformats.org/presentationml/2006/main">
  <p:tag name="KSO_WM_DIAGRAM_VIRTUALLY_FRAME" val="{&quot;height&quot;:452.7442519685039,&quot;left&quot;:139.7,&quot;top&quot;:39.85,&quot;width&quot;:788.6}"/>
</p:tagLst>
</file>

<file path=ppt/tags/tag129.xml><?xml version="1.0" encoding="utf-8"?>
<p:tagLst xmlns:p="http://schemas.openxmlformats.org/presentationml/2006/main">
  <p:tag name="KSO_WM_DIAGRAM_VIRTUALLY_FRAME" val="{&quot;height&quot;:452.7442519685039,&quot;left&quot;:139.7,&quot;top&quot;:39.85,&quot;width&quot;:788.6}"/>
</p:tagLst>
</file>

<file path=ppt/tags/tag130.xml><?xml version="1.0" encoding="utf-8"?>
<p:tagLst xmlns:p="http://schemas.openxmlformats.org/presentationml/2006/main">
  <p:tag name="KSO_WM_DIAGRAM_VIRTUALLY_FRAME" val="{&quot;height&quot;:452.7442519685039,&quot;left&quot;:139.7,&quot;top&quot;:39.85,&quot;width&quot;:788.6}"/>
</p:tagLst>
</file>

<file path=ppt/tags/tag131.xml><?xml version="1.0" encoding="utf-8"?>
<p:tagLst xmlns:p="http://schemas.openxmlformats.org/presentationml/2006/main">
  <p:tag name="KSO_WM_DIAGRAM_VIRTUALLY_FRAME" val="{&quot;height&quot;:452.7442519685039,&quot;left&quot;:139.7,&quot;top&quot;:39.85,&quot;width&quot;:788.6}"/>
</p:tagLst>
</file>

<file path=ppt/tags/tag132.xml><?xml version="1.0" encoding="utf-8"?>
<p:tagLst xmlns:p="http://schemas.openxmlformats.org/presentationml/2006/main">
  <p:tag name="KSO_WM_DIAGRAM_VIRTUALLY_FRAME" val="{&quot;height&quot;:452.7442519685039,&quot;left&quot;:139.7,&quot;top&quot;:39.85,&quot;width&quot;:788.6}"/>
</p:tagLst>
</file>

<file path=ppt/tags/tag133.xml><?xml version="1.0" encoding="utf-8"?>
<p:tagLst xmlns:p="http://schemas.openxmlformats.org/presentationml/2006/main">
  <p:tag name="KSO_WM_DIAGRAM_VIRTUALLY_FRAME" val="{&quot;height&quot;:452.7442519685039,&quot;left&quot;:139.7,&quot;top&quot;:39.85,&quot;width&quot;:788.6}"/>
</p:tagLst>
</file>

<file path=ppt/tags/tag134.xml><?xml version="1.0" encoding="utf-8"?>
<p:tagLst xmlns:p="http://schemas.openxmlformats.org/presentationml/2006/main">
  <p:tag name="KSO_WM_DIAGRAM_VIRTUALLY_FRAME" val="{&quot;height&quot;:452.7442519685039,&quot;left&quot;:139.7,&quot;top&quot;:39.85,&quot;width&quot;:788.6}"/>
</p:tagLst>
</file>

<file path=ppt/tags/tag135.xml><?xml version="1.0" encoding="utf-8"?>
<p:tagLst xmlns:p="http://schemas.openxmlformats.org/presentationml/2006/main">
  <p:tag name="KSO_WM_DIAGRAM_VIRTUALLY_FRAME" val="{&quot;height&quot;:452.7442519685039,&quot;left&quot;:139.7,&quot;top&quot;:39.85,&quot;width&quot;:788.6}"/>
</p:tagLst>
</file>

<file path=ppt/tags/tag136.xml><?xml version="1.0" encoding="utf-8"?>
<p:tagLst xmlns:p="http://schemas.openxmlformats.org/presentationml/2006/main">
  <p:tag name="KSO_WM_DIAGRAM_VIRTUALLY_FRAME" val="{&quot;height&quot;:452.7442519685039,&quot;left&quot;:139.7,&quot;top&quot;:39.85,&quot;width&quot;:788.6}"/>
</p:tagLst>
</file>

<file path=ppt/tags/tag137.xml><?xml version="1.0" encoding="utf-8"?>
<p:tagLst xmlns:p="http://schemas.openxmlformats.org/presentationml/2006/main">
  <p:tag name="KSO_WM_DIAGRAM_VIRTUALLY_FRAME" val="{&quot;height&quot;:452.7442519685039,&quot;left&quot;:139.7,&quot;top&quot;:39.85,&quot;width&quot;:788.6}"/>
</p:tagLst>
</file>

<file path=ppt/tags/tag138.xml><?xml version="1.0" encoding="utf-8"?>
<p:tagLst xmlns:p="http://schemas.openxmlformats.org/presentationml/2006/main">
  <p:tag name="KSO_WM_DIAGRAM_VIRTUALLY_FRAME" val="{&quot;height&quot;:452.7442519685039,&quot;left&quot;:139.7,&quot;top&quot;:39.85,&quot;width&quot;:788.6}"/>
</p:tagLst>
</file>

<file path=ppt/tags/tag139.xml><?xml version="1.0" encoding="utf-8"?>
<p:tagLst xmlns:p="http://schemas.openxmlformats.org/presentationml/2006/main">
  <p:tag name="KSO_WM_DIAGRAM_VIRTUALLY_FRAME" val="{&quot;height&quot;:439.2442519685039,&quot;left&quot;:379.7,&quot;top&quot;:53.35,&quot;width&quot;:548.6}"/>
</p:tagLst>
</file>

<file path=ppt/tags/tag140.xml><?xml version="1.0" encoding="utf-8"?>
<p:tagLst xmlns:p="http://schemas.openxmlformats.org/presentationml/2006/main">
  <p:tag name="KSO_WM_DIAGRAM_VIRTUALLY_FRAME" val="{&quot;height&quot;:439.2442519685039,&quot;left&quot;:379.7,&quot;top&quot;:53.35,&quot;width&quot;:548.6}"/>
</p:tagLst>
</file>

<file path=ppt/tags/tag141.xml><?xml version="1.0" encoding="utf-8"?>
<p:tagLst xmlns:p="http://schemas.openxmlformats.org/presentationml/2006/main">
  <p:tag name="KSO_WM_DIAGRAM_VIRTUALLY_FRAME" val="{&quot;height&quot;:439.2442519685039,&quot;left&quot;:379.7,&quot;top&quot;:53.35,&quot;width&quot;:548.6}"/>
</p:tagLst>
</file>

<file path=ppt/tags/tag142.xml><?xml version="1.0" encoding="utf-8"?>
<p:tagLst xmlns:p="http://schemas.openxmlformats.org/presentationml/2006/main">
  <p:tag name="KSO_WM_DIAGRAM_VIRTUALLY_FRAME" val="{&quot;height&quot;:452.7442519685039,&quot;left&quot;:139.7,&quot;top&quot;:39.85,&quot;width&quot;:788.6}"/>
</p:tagLst>
</file>

<file path=ppt/tags/tag143.xml><?xml version="1.0" encoding="utf-8"?>
<p:tagLst xmlns:p="http://schemas.openxmlformats.org/presentationml/2006/main">
  <p:tag name="KSO_WM_DIAGRAM_VIRTUALLY_FRAME" val="{&quot;height&quot;:452.7442519685039,&quot;left&quot;:139.7,&quot;top&quot;:39.85,&quot;width&quot;:788.6}"/>
</p:tagLst>
</file>

<file path=ppt/tags/tag144.xml><?xml version="1.0" encoding="utf-8"?>
<p:tagLst xmlns:p="http://schemas.openxmlformats.org/presentationml/2006/main">
  <p:tag name="KSO_WM_DIAGRAM_VIRTUALLY_FRAME" val="{&quot;height&quot;:452.7442519685039,&quot;left&quot;:139.7,&quot;top&quot;:39.85,&quot;width&quot;:788.6}"/>
</p:tagLst>
</file>

<file path=ppt/tags/tag145.xml><?xml version="1.0" encoding="utf-8"?>
<p:tagLst xmlns:p="http://schemas.openxmlformats.org/presentationml/2006/main">
  <p:tag name="KSO_WM_DIAGRAM_VIRTUALLY_FRAME" val="{&quot;height&quot;:452.7442519685039,&quot;left&quot;:139.7,&quot;top&quot;:39.85,&quot;width&quot;:788.6}"/>
</p:tagLst>
</file>

<file path=ppt/tags/tag146.xml><?xml version="1.0" encoding="utf-8"?>
<p:tagLst xmlns:p="http://schemas.openxmlformats.org/presentationml/2006/main">
  <p:tag name="KSO_WM_DIAGRAM_VIRTUALLY_FRAME" val="{&quot;height&quot;:452.7442519685039,&quot;left&quot;:139.7,&quot;top&quot;:39.85,&quot;width&quot;:788.6}"/>
</p:tagLst>
</file>

<file path=ppt/tags/tag147.xml><?xml version="1.0" encoding="utf-8"?>
<p:tagLst xmlns:p="http://schemas.openxmlformats.org/presentationml/2006/main">
  <p:tag name="KSO_WM_DIAGRAM_VIRTUALLY_FRAME" val="{&quot;height&quot;:452.7442519685039,&quot;left&quot;:139.7,&quot;top&quot;:39.85,&quot;width&quot;:788.6}"/>
</p:tagLst>
</file>

<file path=ppt/tags/tag148.xml><?xml version="1.0" encoding="utf-8"?>
<p:tagLst xmlns:p="http://schemas.openxmlformats.org/presentationml/2006/main">
  <p:tag name="KSO_WM_DIAGRAM_VIRTUALLY_FRAME" val="{&quot;height&quot;:452.7442519685039,&quot;left&quot;:139.7,&quot;top&quot;:39.85,&quot;width&quot;:788.6}"/>
</p:tagLst>
</file>

<file path=ppt/tags/tag149.xml><?xml version="1.0" encoding="utf-8"?>
<p:tagLst xmlns:p="http://schemas.openxmlformats.org/presentationml/2006/main">
  <p:tag name="KSO_WM_DIAGRAM_VIRTUALLY_FRAME" val="{&quot;height&quot;:452.7442519685039,&quot;left&quot;:139.7,&quot;top&quot;:39.85,&quot;width&quot;:788.6}"/>
</p:tagLst>
</file>

<file path=ppt/tags/tag150.xml><?xml version="1.0" encoding="utf-8"?>
<p:tagLst xmlns:p="http://schemas.openxmlformats.org/presentationml/2006/main">
  <p:tag name="KSO_WM_DIAGRAM_VIRTUALLY_FRAME" val="{&quot;height&quot;:452.7442519685039,&quot;left&quot;:139.7,&quot;top&quot;:39.85,&quot;width&quot;:788.6}"/>
</p:tagLst>
</file>

<file path=ppt/tags/tag151.xml><?xml version="1.0" encoding="utf-8"?>
<p:tagLst xmlns:p="http://schemas.openxmlformats.org/presentationml/2006/main">
  <p:tag name="KSO_WM_DIAGRAM_VIRTUALLY_FRAME" val="{&quot;height&quot;:452.7442519685039,&quot;left&quot;:139.7,&quot;top&quot;:39.85,&quot;width&quot;:788.6}"/>
</p:tagLst>
</file>

<file path=ppt/tags/tag152.xml><?xml version="1.0" encoding="utf-8"?>
<p:tagLst xmlns:p="http://schemas.openxmlformats.org/presentationml/2006/main">
  <p:tag name="KSO_WM_DIAGRAM_VIRTUALLY_FRAME" val="{&quot;height&quot;:452.7442519685039,&quot;left&quot;:139.7,&quot;top&quot;:39.85,&quot;width&quot;:788.6}"/>
</p:tagLst>
</file>

<file path=ppt/tags/tag153.xml><?xml version="1.0" encoding="utf-8"?>
<p:tagLst xmlns:p="http://schemas.openxmlformats.org/presentationml/2006/main">
  <p:tag name="KSO_WM_DIAGRAM_VIRTUALLY_FRAME" val="{&quot;height&quot;:452.7442519685039,&quot;left&quot;:139.7,&quot;top&quot;:39.85,&quot;width&quot;:788.6}"/>
</p:tagLst>
</file>

<file path=ppt/tags/tag154.xml><?xml version="1.0" encoding="utf-8"?>
<p:tagLst xmlns:p="http://schemas.openxmlformats.org/presentationml/2006/main">
  <p:tag name="KSO_WM_DIAGRAM_VIRTUALLY_FRAME" val="{&quot;height&quot;:452.7442519685039,&quot;left&quot;:139.7,&quot;top&quot;:39.85,&quot;width&quot;:788.6}"/>
</p:tagLst>
</file>

<file path=ppt/tags/tag155.xml><?xml version="1.0" encoding="utf-8"?>
<p:tagLst xmlns:p="http://schemas.openxmlformats.org/presentationml/2006/main">
  <p:tag name="KSO_WM_DIAGRAM_VIRTUALLY_FRAME" val="{&quot;height&quot;:452.7442519685039,&quot;left&quot;:139.7,&quot;top&quot;:39.85,&quot;width&quot;:788.6}"/>
</p:tagLst>
</file>

<file path=ppt/tags/tag156.xml><?xml version="1.0" encoding="utf-8"?>
<p:tagLst xmlns:p="http://schemas.openxmlformats.org/presentationml/2006/main">
  <p:tag name="KSO_WM_DIAGRAM_VIRTUALLY_FRAME" val="{&quot;height&quot;:452.7442519685039,&quot;left&quot;:139.7,&quot;top&quot;:39.85,&quot;width&quot;:788.6}"/>
</p:tagLst>
</file>

<file path=ppt/tags/tag157.xml><?xml version="1.0" encoding="utf-8"?>
<p:tagLst xmlns:p="http://schemas.openxmlformats.org/presentationml/2006/main">
  <p:tag name="KSO_WM_DIAGRAM_VIRTUALLY_FRAME" val="{&quot;height&quot;:452.7442519685039,&quot;left&quot;:139.7,&quot;top&quot;:39.85,&quot;width&quot;:788.6}"/>
</p:tagLst>
</file>

<file path=ppt/tags/tag158.xml><?xml version="1.0" encoding="utf-8"?>
<p:tagLst xmlns:p="http://schemas.openxmlformats.org/presentationml/2006/main">
  <p:tag name="KSO_WM_DIAGRAM_VIRTUALLY_FRAME" val="{&quot;height&quot;:439.2442519685039,&quot;left&quot;:379.7,&quot;top&quot;:53.35,&quot;width&quot;:548.6}"/>
</p:tagLst>
</file>

<file path=ppt/tags/tag159.xml><?xml version="1.0" encoding="utf-8"?>
<p:tagLst xmlns:p="http://schemas.openxmlformats.org/presentationml/2006/main">
  <p:tag name="KSO_WM_DIAGRAM_VIRTUALLY_FRAME" val="{&quot;height&quot;:439.2442519685039,&quot;left&quot;:379.7,&quot;top&quot;:53.35,&quot;width&quot;:548.6}"/>
</p:tagLst>
</file>

<file path=ppt/tags/tag160.xml><?xml version="1.0" encoding="utf-8"?>
<p:tagLst xmlns:p="http://schemas.openxmlformats.org/presentationml/2006/main">
  <p:tag name="KSO_WM_DIAGRAM_VIRTUALLY_FRAME" val="{&quot;height&quot;:452.7442519685039,&quot;left&quot;:139.7,&quot;top&quot;:39.85,&quot;width&quot;:788.6}"/>
</p:tagLst>
</file>

<file path=ppt/tags/tag161.xml><?xml version="1.0" encoding="utf-8"?>
<p:tagLst xmlns:p="http://schemas.openxmlformats.org/presentationml/2006/main">
  <p:tag name="KSO_WM_DIAGRAM_VIRTUALLY_FRAME" val="{&quot;height&quot;:452.7442519685039,&quot;left&quot;:139.7,&quot;top&quot;:39.85,&quot;width&quot;:788.6}"/>
</p:tagLst>
</file>

<file path=ppt/tags/tag162.xml><?xml version="1.0" encoding="utf-8"?>
<p:tagLst xmlns:p="http://schemas.openxmlformats.org/presentationml/2006/main">
  <p:tag name="KSO_WM_DIAGRAM_VIRTUALLY_FRAME" val="{&quot;height&quot;:452.7442519685039,&quot;left&quot;:139.7,&quot;top&quot;:39.85,&quot;width&quot;:788.6}"/>
</p:tagLst>
</file>

<file path=ppt/tags/tag163.xml><?xml version="1.0" encoding="utf-8"?>
<p:tagLst xmlns:p="http://schemas.openxmlformats.org/presentationml/2006/main">
  <p:tag name="KSO_WM_DIAGRAM_VIRTUALLY_FRAME" val="{&quot;height&quot;:452.7442519685039,&quot;left&quot;:139.7,&quot;top&quot;:39.85,&quot;width&quot;:788.6}"/>
</p:tagLst>
</file>

<file path=ppt/tags/tag164.xml><?xml version="1.0" encoding="utf-8"?>
<p:tagLst xmlns:p="http://schemas.openxmlformats.org/presentationml/2006/main">
  <p:tag name="KSO_WM_DIAGRAM_VIRTUALLY_FRAME" val="{&quot;height&quot;:452.7442519685039,&quot;left&quot;:139.7,&quot;top&quot;:39.85,&quot;width&quot;:788.6}"/>
</p:tagLst>
</file>

<file path=ppt/tags/tag165.xml><?xml version="1.0" encoding="utf-8"?>
<p:tagLst xmlns:p="http://schemas.openxmlformats.org/presentationml/2006/main">
  <p:tag name="KSO_WM_DIAGRAM_VIRTUALLY_FRAME" val="{&quot;height&quot;:452.7442519685039,&quot;left&quot;:139.7,&quot;top&quot;:39.85,&quot;width&quot;:788.6}"/>
</p:tagLst>
</file>

<file path=ppt/tags/tag166.xml><?xml version="1.0" encoding="utf-8"?>
<p:tagLst xmlns:p="http://schemas.openxmlformats.org/presentationml/2006/main">
  <p:tag name="KSO_WM_DIAGRAM_VIRTUALLY_FRAME" val="{&quot;height&quot;:452.7442519685039,&quot;left&quot;:139.7,&quot;top&quot;:39.85,&quot;width&quot;:788.6}"/>
</p:tagLst>
</file>

<file path=ppt/tags/tag167.xml><?xml version="1.0" encoding="utf-8"?>
<p:tagLst xmlns:p="http://schemas.openxmlformats.org/presentationml/2006/main">
  <p:tag name="KSO_WM_DIAGRAM_VIRTUALLY_FRAME" val="{&quot;height&quot;:452.7442519685039,&quot;left&quot;:139.7,&quot;top&quot;:39.85,&quot;width&quot;:788.6}"/>
</p:tagLst>
</file>

<file path=ppt/tags/tag168.xml><?xml version="1.0" encoding="utf-8"?>
<p:tagLst xmlns:p="http://schemas.openxmlformats.org/presentationml/2006/main">
  <p:tag name="KSO_WM_DIAGRAM_VIRTUALLY_FRAME" val="{&quot;height&quot;:452.7442519685039,&quot;left&quot;:139.7,&quot;top&quot;:39.85,&quot;width&quot;:788.6}"/>
</p:tagLst>
</file>

<file path=ppt/tags/tag169.xml><?xml version="1.0" encoding="utf-8"?>
<p:tagLst xmlns:p="http://schemas.openxmlformats.org/presentationml/2006/main">
  <p:tag name="KSO_WM_DIAGRAM_VIRTUALLY_FRAME" val="{&quot;height&quot;:439.2442519685039,&quot;left&quot;:379.7,&quot;top&quot;:53.35,&quot;width&quot;:548.6}"/>
</p:tagLst>
</file>

<file path=ppt/tags/tag170.xml><?xml version="1.0" encoding="utf-8"?>
<p:tagLst xmlns:p="http://schemas.openxmlformats.org/presentationml/2006/main">
  <p:tag name="KSO_WM_DIAGRAM_VIRTUALLY_FRAME" val="{&quot;height&quot;:452.7442519685039,&quot;left&quot;:139.7,&quot;top&quot;:39.85,&quot;width&quot;:788.6}"/>
</p:tagLst>
</file>

<file path=ppt/tags/tag171.xml><?xml version="1.0" encoding="utf-8"?>
<p:tagLst xmlns:p="http://schemas.openxmlformats.org/presentationml/2006/main">
  <p:tag name="KSO_WM_DIAGRAM_VIRTUALLY_FRAME" val="{&quot;height&quot;:452.7442519685039,&quot;left&quot;:139.7,&quot;top&quot;:39.85,&quot;width&quot;:788.6}"/>
</p:tagLst>
</file>

<file path=ppt/tags/tag172.xml><?xml version="1.0" encoding="utf-8"?>
<p:tagLst xmlns:p="http://schemas.openxmlformats.org/presentationml/2006/main">
  <p:tag name="KSO_WM_DIAGRAM_VIRTUALLY_FRAME" val="{&quot;height&quot;:452.7442519685039,&quot;left&quot;:139.7,&quot;top&quot;:39.85,&quot;width&quot;:788.6}"/>
</p:tagLst>
</file>

<file path=ppt/tags/tag173.xml><?xml version="1.0" encoding="utf-8"?>
<p:tagLst xmlns:p="http://schemas.openxmlformats.org/presentationml/2006/main">
  <p:tag name="KSO_WM_DIAGRAM_VIRTUALLY_FRAME" val="{&quot;height&quot;:452.7442519685039,&quot;left&quot;:139.7,&quot;top&quot;:39.85,&quot;width&quot;:788.6}"/>
</p:tagLst>
</file>

<file path=ppt/tags/tag174.xml><?xml version="1.0" encoding="utf-8"?>
<p:tagLst xmlns:p="http://schemas.openxmlformats.org/presentationml/2006/main">
  <p:tag name="KSO_WM_DIAGRAM_VIRTUALLY_FRAME" val="{&quot;height&quot;:452.7442519685039,&quot;left&quot;:139.7,&quot;top&quot;:39.85,&quot;width&quot;:788.6}"/>
</p:tagLst>
</file>

<file path=ppt/tags/tag175.xml><?xml version="1.0" encoding="utf-8"?>
<p:tagLst xmlns:p="http://schemas.openxmlformats.org/presentationml/2006/main">
  <p:tag name="KSO_WM_DIAGRAM_VIRTUALLY_FRAME" val="{&quot;height&quot;:452.7442519685039,&quot;left&quot;:139.7,&quot;top&quot;:39.85,&quot;width&quot;:788.6}"/>
</p:tagLst>
</file>

<file path=ppt/tags/tag176.xml><?xml version="1.0" encoding="utf-8"?>
<p:tagLst xmlns:p="http://schemas.openxmlformats.org/presentationml/2006/main">
  <p:tag name="KSO_WM_DIAGRAM_VIRTUALLY_FRAME" val="{&quot;height&quot;:452.7442519685039,&quot;left&quot;:139.7,&quot;top&quot;:39.85,&quot;width&quot;:788.6}"/>
</p:tagLst>
</file>

<file path=ppt/tags/tag177.xml><?xml version="1.0" encoding="utf-8"?>
<p:tagLst xmlns:p="http://schemas.openxmlformats.org/presentationml/2006/main">
  <p:tag name="KSO_WM_DIAGRAM_VIRTUALLY_FRAME" val="{&quot;height&quot;:452.7442519685039,&quot;left&quot;:139.7,&quot;top&quot;:39.85,&quot;width&quot;:788.6}"/>
</p:tagLst>
</file>

<file path=ppt/tags/tag178.xml><?xml version="1.0" encoding="utf-8"?>
<p:tagLst xmlns:p="http://schemas.openxmlformats.org/presentationml/2006/main">
  <p:tag name="KSO_WM_DIAGRAM_VIRTUALLY_FRAME" val="{&quot;height&quot;:452.7442519685039,&quot;left&quot;:139.7,&quot;top&quot;:39.85,&quot;width&quot;:788.6}"/>
</p:tagLst>
</file>

<file path=ppt/tags/tag179.xml><?xml version="1.0" encoding="utf-8"?>
<p:tagLst xmlns:p="http://schemas.openxmlformats.org/presentationml/2006/main">
  <p:tag name="KSO_WM_DIAGRAM_VIRTUALLY_FRAME" val="{&quot;height&quot;:452.7442519685039,&quot;left&quot;:139.7,&quot;top&quot;:39.85,&quot;width&quot;:788.6}"/>
</p:tagLst>
</file>

<file path=ppt/tags/tag180.xml><?xml version="1.0" encoding="utf-8"?>
<p:tagLst xmlns:p="http://schemas.openxmlformats.org/presentationml/2006/main">
  <p:tag name="KSO_WM_DIAGRAM_VIRTUALLY_FRAME" val="{&quot;height&quot;:452.7442519685039,&quot;left&quot;:139.7,&quot;top&quot;:39.85,&quot;width&quot;:788.6}"/>
</p:tagLst>
</file>

<file path=ppt/tags/tag181.xml><?xml version="1.0" encoding="utf-8"?>
<p:tagLst xmlns:p="http://schemas.openxmlformats.org/presentationml/2006/main">
  <p:tag name="KSO_WM_DIAGRAM_VIRTUALLY_FRAME" val="{&quot;height&quot;:452.7442519685039,&quot;left&quot;:139.7,&quot;top&quot;:39.85,&quot;width&quot;:788.6}"/>
</p:tagLst>
</file>

<file path=ppt/tags/tag182.xml><?xml version="1.0" encoding="utf-8"?>
<p:tagLst xmlns:p="http://schemas.openxmlformats.org/presentationml/2006/main">
  <p:tag name="KSO_WM_DIAGRAM_VIRTUALLY_FRAME" val="{&quot;height&quot;:452.7442519685039,&quot;left&quot;:139.7,&quot;top&quot;:39.85,&quot;width&quot;:788.6}"/>
</p:tagLst>
</file>

<file path=ppt/tags/tag183.xml><?xml version="1.0" encoding="utf-8"?>
<p:tagLst xmlns:p="http://schemas.openxmlformats.org/presentationml/2006/main">
  <p:tag name="KSO_WM_DIAGRAM_VIRTUALLY_FRAME" val="{&quot;height&quot;:452.7442519685039,&quot;left&quot;:139.7,&quot;top&quot;:39.85,&quot;width&quot;:788.6}"/>
</p:tagLst>
</file>

<file path=ppt/tags/tag184.xml><?xml version="1.0" encoding="utf-8"?>
<p:tagLst xmlns:p="http://schemas.openxmlformats.org/presentationml/2006/main">
  <p:tag name="KSO_WM_DIAGRAM_VIRTUALLY_FRAME" val="{&quot;height&quot;:452.7442519685039,&quot;left&quot;:139.7,&quot;top&quot;:39.85,&quot;width&quot;:788.6}"/>
</p:tagLst>
</file>

<file path=ppt/tags/tag185.xml><?xml version="1.0" encoding="utf-8"?>
<p:tagLst xmlns:p="http://schemas.openxmlformats.org/presentationml/2006/main">
  <p:tag name="KSO_WM_DIAGRAM_VIRTUALLY_FRAME" val="{&quot;height&quot;:452.7442519685039,&quot;left&quot;:139.7,&quot;top&quot;:39.85,&quot;width&quot;:788.6}"/>
</p:tagLst>
</file>

<file path=ppt/tags/tag186.xml><?xml version="1.0" encoding="utf-8"?>
<p:tagLst xmlns:p="http://schemas.openxmlformats.org/presentationml/2006/main">
  <p:tag name="KSO_WM_DIAGRAM_VIRTUALLY_FRAME" val="{&quot;height&quot;:439.2442519685039,&quot;left&quot;:379.7,&quot;top&quot;:53.35,&quot;width&quot;:548.6}"/>
</p:tagLst>
</file>

<file path=ppt/tags/tag187.xml><?xml version="1.0" encoding="utf-8"?>
<p:tagLst xmlns:p="http://schemas.openxmlformats.org/presentationml/2006/main">
  <p:tag name="KSO_WM_DIAGRAM_VIRTUALLY_FRAME" val="{&quot;height&quot;:439.2442519685039,&quot;left&quot;:379.7,&quot;top&quot;:53.35,&quot;width&quot;:548.6}"/>
</p:tagLst>
</file>

<file path=ppt/tags/tag188.xml><?xml version="1.0" encoding="utf-8"?>
<p:tagLst xmlns:p="http://schemas.openxmlformats.org/presentationml/2006/main">
  <p:tag name="KSO_WM_DIAGRAM_VIRTUALLY_FRAME" val="{&quot;height&quot;:452.7442519685039,&quot;left&quot;:139.7,&quot;top&quot;:39.85,&quot;width&quot;:788.6}"/>
</p:tagLst>
</file>

<file path=ppt/tags/tag189.xml><?xml version="1.0" encoding="utf-8"?>
<p:tagLst xmlns:p="http://schemas.openxmlformats.org/presentationml/2006/main">
  <p:tag name="KSO_WM_DIAGRAM_VIRTUALLY_FRAME" val="{&quot;height&quot;:452.7442519685039,&quot;left&quot;:139.7,&quot;top&quot;:39.85,&quot;width&quot;:788.6}"/>
</p:tagLst>
</file>

<file path=ppt/tags/tag190.xml><?xml version="1.0" encoding="utf-8"?>
<p:tagLst xmlns:p="http://schemas.openxmlformats.org/presentationml/2006/main">
  <p:tag name="KSO_WM_DIAGRAM_VIRTUALLY_FRAME" val="{&quot;height&quot;:452.7442519685039,&quot;left&quot;:139.7,&quot;top&quot;:39.85,&quot;width&quot;:788.6}"/>
</p:tagLst>
</file>

<file path=ppt/tags/tag191.xml><?xml version="1.0" encoding="utf-8"?>
<p:tagLst xmlns:p="http://schemas.openxmlformats.org/presentationml/2006/main">
  <p:tag name="KSO_WM_DIAGRAM_VIRTUALLY_FRAME" val="{&quot;height&quot;:452.7442519685039,&quot;left&quot;:139.7,&quot;top&quot;:39.85,&quot;width&quot;:788.6}"/>
</p:tagLst>
</file>

<file path=ppt/tags/tag192.xml><?xml version="1.0" encoding="utf-8"?>
<p:tagLst xmlns:p="http://schemas.openxmlformats.org/presentationml/2006/main">
  <p:tag name="KSO_WM_DIAGRAM_VIRTUALLY_FRAME" val="{&quot;height&quot;:452.7442519685039,&quot;left&quot;:139.7,&quot;top&quot;:39.85,&quot;width&quot;:788.6}"/>
</p:tagLst>
</file>

<file path=ppt/tags/tag193.xml><?xml version="1.0" encoding="utf-8"?>
<p:tagLst xmlns:p="http://schemas.openxmlformats.org/presentationml/2006/main">
  <p:tag name="KSO_WM_DIAGRAM_VIRTUALLY_FRAME" val="{&quot;height&quot;:452.7442519685039,&quot;left&quot;:139.7,&quot;top&quot;:39.85,&quot;width&quot;:788.6}"/>
</p:tagLst>
</file>

<file path=ppt/tags/tag194.xml><?xml version="1.0" encoding="utf-8"?>
<p:tagLst xmlns:p="http://schemas.openxmlformats.org/presentationml/2006/main">
  <p:tag name="KSO_WM_DIAGRAM_VIRTUALLY_FRAME" val="{&quot;height&quot;:452.7442519685039,&quot;left&quot;:139.7,&quot;top&quot;:39.85,&quot;width&quot;:788.6}"/>
</p:tagLst>
</file>

<file path=ppt/tags/tag195.xml><?xml version="1.0" encoding="utf-8"?>
<p:tagLst xmlns:p="http://schemas.openxmlformats.org/presentationml/2006/main">
  <p:tag name="KSO_WM_DIAGRAM_VIRTUALLY_FRAME" val="{&quot;height&quot;:452.7442519685039,&quot;left&quot;:139.7,&quot;top&quot;:39.85,&quot;width&quot;:788.6}"/>
</p:tagLst>
</file>

<file path=ppt/tags/tag196.xml><?xml version="1.0" encoding="utf-8"?>
<p:tagLst xmlns:p="http://schemas.openxmlformats.org/presentationml/2006/main">
  <p:tag name="KSO_WM_DIAGRAM_VIRTUALLY_FRAME" val="{&quot;height&quot;:452.7442519685039,&quot;left&quot;:139.7,&quot;top&quot;:39.85,&quot;width&quot;:788.6}"/>
</p:tagLst>
</file>

<file path=ppt/tags/tag197.xml><?xml version="1.0" encoding="utf-8"?>
<p:tagLst xmlns:p="http://schemas.openxmlformats.org/presentationml/2006/main">
  <p:tag name="KSO_WM_DIAGRAM_VIRTUALLY_FRAME" val="{&quot;height&quot;:439.2442519685039,&quot;left&quot;:379.7,&quot;top&quot;:53.35,&quot;width&quot;:548.6}"/>
</p:tagLst>
</file>

<file path=ppt/tags/tag198.xml><?xml version="1.0" encoding="utf-8"?>
<p:tagLst xmlns:p="http://schemas.openxmlformats.org/presentationml/2006/main">
  <p:tag name="KSO_WM_DIAGRAM_VIRTUALLY_FRAME" val="{&quot;height&quot;:452.7442519685039,&quot;left&quot;:139.7,&quot;top&quot;:39.85,&quot;width&quot;:788.6}"/>
</p:tagLst>
</file>

<file path=ppt/tags/tag199.xml><?xml version="1.0" encoding="utf-8"?>
<p:tagLst xmlns:p="http://schemas.openxmlformats.org/presentationml/2006/main">
  <p:tag name="KSO_WM_DIAGRAM_VIRTUALLY_FRAME" val="{&quot;height&quot;:452.7442519685039,&quot;left&quot;:139.7,&quot;top&quot;:39.85,&quot;width&quot;:788.6}"/>
</p:tagLst>
</file>

<file path=ppt/tags/tag200.xml><?xml version="1.0" encoding="utf-8"?>
<p:tagLst xmlns:p="http://schemas.openxmlformats.org/presentationml/2006/main">
  <p:tag name="KSO_WM_DIAGRAM_VIRTUALLY_FRAME" val="{&quot;height&quot;:452.7442519685039,&quot;left&quot;:139.7,&quot;top&quot;:39.85,&quot;width&quot;:788.6}"/>
</p:tagLst>
</file>

<file path=ppt/tags/tag201.xml><?xml version="1.0" encoding="utf-8"?>
<p:tagLst xmlns:p="http://schemas.openxmlformats.org/presentationml/2006/main">
  <p:tag name="KSO_WM_DIAGRAM_VIRTUALLY_FRAME" val="{&quot;height&quot;:452.7442519685039,&quot;left&quot;:139.7,&quot;top&quot;:39.85,&quot;width&quot;:788.6}"/>
</p:tagLst>
</file>

<file path=ppt/tags/tag202.xml><?xml version="1.0" encoding="utf-8"?>
<p:tagLst xmlns:p="http://schemas.openxmlformats.org/presentationml/2006/main">
  <p:tag name="KSO_WM_DIAGRAM_VIRTUALLY_FRAME" val="{&quot;height&quot;:452.7442519685039,&quot;left&quot;:139.7,&quot;top&quot;:39.85,&quot;width&quot;:788.6}"/>
</p:tagLst>
</file>

<file path=ppt/tags/tag203.xml><?xml version="1.0" encoding="utf-8"?>
<p:tagLst xmlns:p="http://schemas.openxmlformats.org/presentationml/2006/main">
  <p:tag name="KSO_WM_DIAGRAM_VIRTUALLY_FRAME" val="{&quot;height&quot;:452.7442519685039,&quot;left&quot;:139.7,&quot;top&quot;:39.85,&quot;width&quot;:788.6}"/>
</p:tagLst>
</file>

<file path=ppt/tags/tag204.xml><?xml version="1.0" encoding="utf-8"?>
<p:tagLst xmlns:p="http://schemas.openxmlformats.org/presentationml/2006/main">
  <p:tag name="KSO_WM_DIAGRAM_VIRTUALLY_FRAME" val="{&quot;height&quot;:452.7442519685039,&quot;left&quot;:139.7,&quot;top&quot;:39.85,&quot;width&quot;:788.6}"/>
</p:tagLst>
</file>

<file path=ppt/tags/tag205.xml><?xml version="1.0" encoding="utf-8"?>
<p:tagLst xmlns:p="http://schemas.openxmlformats.org/presentationml/2006/main">
  <p:tag name="KSO_WM_DIAGRAM_VIRTUALLY_FRAME" val="{&quot;height&quot;:452.7442519685039,&quot;left&quot;:139.7,&quot;top&quot;:39.85,&quot;width&quot;:788.6}"/>
</p:tagLst>
</file>

<file path=ppt/tags/tag206.xml><?xml version="1.0" encoding="utf-8"?>
<p:tagLst xmlns:p="http://schemas.openxmlformats.org/presentationml/2006/main">
  <p:tag name="KSO_WM_DIAGRAM_VIRTUALLY_FRAME" val="{&quot;height&quot;:452.7442519685039,&quot;left&quot;:139.7,&quot;top&quot;:39.85,&quot;width&quot;:788.6}"/>
</p:tagLst>
</file>

<file path=ppt/tags/tag207.xml><?xml version="1.0" encoding="utf-8"?>
<p:tagLst xmlns:p="http://schemas.openxmlformats.org/presentationml/2006/main">
  <p:tag name="KSO_WM_DIAGRAM_VIRTUALLY_FRAME" val="{&quot;height&quot;:452.7442519685039,&quot;left&quot;:139.7,&quot;top&quot;:39.85,&quot;width&quot;:788.6}"/>
</p:tagLst>
</file>

<file path=ppt/tags/tag208.xml><?xml version="1.0" encoding="utf-8"?>
<p:tagLst xmlns:p="http://schemas.openxmlformats.org/presentationml/2006/main">
  <p:tag name="KSO_WM_DIAGRAM_VIRTUALLY_FRAME" val="{&quot;height&quot;:452.7442519685039,&quot;left&quot;:139.7,&quot;top&quot;:39.85,&quot;width&quot;:788.6}"/>
</p:tagLst>
</file>

<file path=ppt/tags/tag209.xml><?xml version="1.0" encoding="utf-8"?>
<p:tagLst xmlns:p="http://schemas.openxmlformats.org/presentationml/2006/main">
  <p:tag name="KSO_WM_DIAGRAM_VIRTUALLY_FRAME" val="{&quot;height&quot;:452.7442519685039,&quot;left&quot;:139.7,&quot;top&quot;:39.85,&quot;width&quot;:788.6}"/>
</p:tagLst>
</file>

<file path=ppt/tags/tag210.xml><?xml version="1.0" encoding="utf-8"?>
<p:tagLst xmlns:p="http://schemas.openxmlformats.org/presentationml/2006/main">
  <p:tag name="KSO_WM_DIAGRAM_VIRTUALLY_FRAME" val="{&quot;height&quot;:452.7442519685039,&quot;left&quot;:139.7,&quot;top&quot;:39.85,&quot;width&quot;:788.6}"/>
</p:tagLst>
</file>

<file path=ppt/tags/tag211.xml><?xml version="1.0" encoding="utf-8"?>
<p:tagLst xmlns:p="http://schemas.openxmlformats.org/presentationml/2006/main">
  <p:tag name="KSO_WM_DIAGRAM_VIRTUALLY_FRAME" val="{&quot;height&quot;:452.7442519685039,&quot;left&quot;:139.7,&quot;top&quot;:39.85,&quot;width&quot;:788.6}"/>
</p:tagLst>
</file>

<file path=ppt/tags/tag212.xml><?xml version="1.0" encoding="utf-8"?>
<p:tagLst xmlns:p="http://schemas.openxmlformats.org/presentationml/2006/main">
  <p:tag name="KSO_WM_DIAGRAM_VIRTUALLY_FRAME" val="{&quot;height&quot;:452.7442519685039,&quot;left&quot;:139.7,&quot;top&quot;:39.85,&quot;width&quot;:788.6}"/>
</p:tagLst>
</file>

<file path=ppt/tags/tag213.xml><?xml version="1.0" encoding="utf-8"?>
<p:tagLst xmlns:p="http://schemas.openxmlformats.org/presentationml/2006/main">
  <p:tag name="KSO_WM_DIAGRAM_VIRTUALLY_FRAME" val="{&quot;height&quot;:452.7442519685039,&quot;left&quot;:139.7,&quot;top&quot;:39.85,&quot;width&quot;:788.6}"/>
</p:tagLst>
</file>

<file path=ppt/tags/tag214.xml><?xml version="1.0" encoding="utf-8"?>
<p:tagLst xmlns:p="http://schemas.openxmlformats.org/presentationml/2006/main">
  <p:tag name="KSO_WM_DIAGRAM_VIRTUALLY_FRAME" val="{&quot;height&quot;:439.2442519685039,&quot;left&quot;:379.7,&quot;top&quot;:53.35,&quot;width&quot;:548.6}"/>
</p:tagLst>
</file>

<file path=ppt/tags/tag215.xml><?xml version="1.0" encoding="utf-8"?>
<p:tagLst xmlns:p="http://schemas.openxmlformats.org/presentationml/2006/main">
  <p:tag name="KSO_WM_DIAGRAM_VIRTUALLY_FRAME" val="{&quot;height&quot;:439.2442519685039,&quot;left&quot;:379.7,&quot;top&quot;:53.35,&quot;width&quot;:548.6}"/>
</p:tagLst>
</file>

<file path=ppt/tags/tag216.xml><?xml version="1.0" encoding="utf-8"?>
<p:tagLst xmlns:p="http://schemas.openxmlformats.org/presentationml/2006/main">
  <p:tag name="KSO_WM_DIAGRAM_VIRTUALLY_FRAME" val="{&quot;height&quot;:452.7442519685039,&quot;left&quot;:139.7,&quot;top&quot;:39.85,&quot;width&quot;:788.6}"/>
</p:tagLst>
</file>

<file path=ppt/tags/tag217.xml><?xml version="1.0" encoding="utf-8"?>
<p:tagLst xmlns:p="http://schemas.openxmlformats.org/presentationml/2006/main">
  <p:tag name="KSO_WM_DIAGRAM_VIRTUALLY_FRAME" val="{&quot;height&quot;:452.7442519685039,&quot;left&quot;:139.7,&quot;top&quot;:39.85,&quot;width&quot;:788.6}"/>
</p:tagLst>
</file>

<file path=ppt/tags/tag218.xml><?xml version="1.0" encoding="utf-8"?>
<p:tagLst xmlns:p="http://schemas.openxmlformats.org/presentationml/2006/main">
  <p:tag name="KSO_WM_DIAGRAM_VIRTUALLY_FRAME" val="{&quot;height&quot;:452.7442519685039,&quot;left&quot;:139.7,&quot;top&quot;:39.85,&quot;width&quot;:788.6}"/>
</p:tagLst>
</file>

<file path=ppt/tags/tag219.xml><?xml version="1.0" encoding="utf-8"?>
<p:tagLst xmlns:p="http://schemas.openxmlformats.org/presentationml/2006/main">
  <p:tag name="KSO_WM_DIAGRAM_VIRTUALLY_FRAME" val="{&quot;height&quot;:452.7442519685039,&quot;left&quot;:139.7,&quot;top&quot;:39.85,&quot;width&quot;:788.6}"/>
</p:tagLst>
</file>

<file path=ppt/tags/tag220.xml><?xml version="1.0" encoding="utf-8"?>
<p:tagLst xmlns:p="http://schemas.openxmlformats.org/presentationml/2006/main">
  <p:tag name="KSO_WM_DIAGRAM_VIRTUALLY_FRAME" val="{&quot;height&quot;:452.7442519685039,&quot;left&quot;:139.7,&quot;top&quot;:39.85,&quot;width&quot;:788.6}"/>
</p:tagLst>
</file>

<file path=ppt/tags/tag221.xml><?xml version="1.0" encoding="utf-8"?>
<p:tagLst xmlns:p="http://schemas.openxmlformats.org/presentationml/2006/main">
  <p:tag name="KSO_WM_DIAGRAM_VIRTUALLY_FRAME" val="{&quot;height&quot;:452.7442519685039,&quot;left&quot;:139.7,&quot;top&quot;:39.85,&quot;width&quot;:788.6}"/>
</p:tagLst>
</file>

<file path=ppt/tags/tag222.xml><?xml version="1.0" encoding="utf-8"?>
<p:tagLst xmlns:p="http://schemas.openxmlformats.org/presentationml/2006/main">
  <p:tag name="KSO_WM_DIAGRAM_VIRTUALLY_FRAME" val="{&quot;height&quot;:452.7442519685039,&quot;left&quot;:139.7,&quot;top&quot;:39.85,&quot;width&quot;:788.6}"/>
</p:tagLst>
</file>

<file path=ppt/tags/tag223.xml><?xml version="1.0" encoding="utf-8"?>
<p:tagLst xmlns:p="http://schemas.openxmlformats.org/presentationml/2006/main">
  <p:tag name="KSO_WM_DIAGRAM_VIRTUALLY_FRAME" val="{&quot;height&quot;:452.7442519685039,&quot;left&quot;:139.7,&quot;top&quot;:39.85,&quot;width&quot;:788.6}"/>
</p:tagLst>
</file>

<file path=ppt/tags/tag224.xml><?xml version="1.0" encoding="utf-8"?>
<p:tagLst xmlns:p="http://schemas.openxmlformats.org/presentationml/2006/main">
  <p:tag name="KSO_WM_DIAGRAM_VIRTUALLY_FRAME" val="{&quot;height&quot;:452.7442519685039,&quot;left&quot;:139.7,&quot;top&quot;:39.85,&quot;width&quot;:788.6}"/>
</p:tagLst>
</file>

<file path=ppt/tags/tag225.xml><?xml version="1.0" encoding="utf-8"?>
<p:tagLst xmlns:p="http://schemas.openxmlformats.org/presentationml/2006/main">
  <p:tag name="RESOURCE_RECORD_KEY" val="{&quot;13&quot;:[4722044,4650224,4428820,4685206],&quot;70&quot;:[3312789]}"/>
  <p:tag name="COMMONDATA" val="eyJoZGlkIjoiNjk2ZDFmYzIwM2Q2OWIzMDc1NDhjYTkwYzEzYjU2Yzk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北理珠">
      <a:dk1>
        <a:sysClr val="windowText" lastClr="000000"/>
      </a:dk1>
      <a:lt1>
        <a:sysClr val="window" lastClr="FFFFFF"/>
      </a:lt1>
      <a:dk2>
        <a:srgbClr val="44546A"/>
      </a:dk2>
      <a:lt2>
        <a:srgbClr val="E7E6E6"/>
      </a:lt2>
      <a:accent1>
        <a:srgbClr val="DBB286"/>
      </a:accent1>
      <a:accent2>
        <a:srgbClr val="004E2A"/>
      </a:accent2>
      <a:accent3>
        <a:srgbClr val="814121"/>
      </a:accent3>
      <a:accent4>
        <a:srgbClr val="FFC000"/>
      </a:accent4>
      <a:accent5>
        <a:srgbClr val="5B9BD5"/>
      </a:accent5>
      <a:accent6>
        <a:srgbClr val="70AD47"/>
      </a:accent6>
      <a:hlink>
        <a:srgbClr val="0563C1"/>
      </a:hlink>
      <a:folHlink>
        <a:srgbClr val="954F72"/>
      </a:folHlink>
    </a:clrScheme>
    <a:fontScheme name="OPPO字体yyds">
      <a:majorFont>
        <a:latin typeface="OPPOSans H"/>
        <a:ea typeface="OPPOSans H"/>
        <a:cs typeface=""/>
      </a:majorFont>
      <a:minorFont>
        <a:latin typeface="OPPOSans R"/>
        <a:ea typeface="OPPOSans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alpha val="30000"/>
          </a:schemeClr>
        </a:solidFill>
        <a:ln>
          <a:noFill/>
        </a:ln>
      </a:spPr>
      <a:bodyPr rtlCol="0" anchor="ctr"/>
      <a:lstStyle>
        <a:defPPr algn="ctr" defTabSz="914400">
          <a:defRPr dirty="0">
            <a:solidFill>
              <a:prstClr val="white"/>
            </a:solidFill>
            <a:latin typeface="Arial" panose="020B0604020202020204" pitchFamily="34" charset="0"/>
            <a:cs typeface="Calibri" panose="020F0502020204030204" pitchFamily="34" charset="0"/>
            <a:sym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dirty="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IC">
  <a:themeElements>
    <a:clrScheme name="自定义 17">
      <a:dk1>
        <a:srgbClr val="235988"/>
      </a:dk1>
      <a:lt1>
        <a:sysClr val="window" lastClr="FFFFFF"/>
      </a:lt1>
      <a:dk2>
        <a:srgbClr val="3EB6AD"/>
      </a:dk2>
      <a:lt2>
        <a:srgbClr val="E7E6E6"/>
      </a:lt2>
      <a:accent1>
        <a:srgbClr val="5B9BD5"/>
      </a:accent1>
      <a:accent2>
        <a:srgbClr val="E3C275"/>
      </a:accent2>
      <a:accent3>
        <a:srgbClr val="A5A5A5"/>
      </a:accent3>
      <a:accent4>
        <a:srgbClr val="FFC000"/>
      </a:accent4>
      <a:accent5>
        <a:srgbClr val="4472C4"/>
      </a:accent5>
      <a:accent6>
        <a:srgbClr val="70AD47"/>
      </a:accent6>
      <a:hlink>
        <a:srgbClr val="0563C1"/>
      </a:hlink>
      <a:folHlink>
        <a:srgbClr val="954F72"/>
      </a:folHlink>
    </a:clrScheme>
    <a:fontScheme name="mvrzmvkv">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自定义 7">
      <a:dk1>
        <a:srgbClr val="000000"/>
      </a:dk1>
      <a:lt1>
        <a:srgbClr val="FFFFFF"/>
      </a:lt1>
      <a:dk2>
        <a:srgbClr val="17406D"/>
      </a:dk2>
      <a:lt2>
        <a:srgbClr val="FFFFFF"/>
      </a:lt2>
      <a:accent1>
        <a:srgbClr val="17406D"/>
      </a:accent1>
      <a:accent2>
        <a:srgbClr val="0F6FC6"/>
      </a:accent2>
      <a:accent3>
        <a:srgbClr val="009DD9"/>
      </a:accent3>
      <a:accent4>
        <a:srgbClr val="17406D"/>
      </a:accent4>
      <a:accent5>
        <a:srgbClr val="0F6FC6"/>
      </a:accent5>
      <a:accent6>
        <a:srgbClr val="009DD9"/>
      </a:accent6>
      <a:hlink>
        <a:srgbClr val="F49100"/>
      </a:hlink>
      <a:folHlink>
        <a:srgbClr val="85DFD0"/>
      </a:folHlink>
    </a:clrScheme>
    <a:fontScheme name="o4to32ut">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11136</Words>
  <Application>WPS 演示</Application>
  <PresentationFormat>Widescreen</PresentationFormat>
  <Paragraphs>297</Paragraphs>
  <Slides>22</Slides>
  <Notes>4</Notes>
  <HiddenSlides>0</HiddenSlides>
  <MMClips>0</MMClips>
  <ScaleCrop>false</ScaleCrop>
  <HeadingPairs>
    <vt:vector size="6" baseType="variant">
      <vt:variant>
        <vt:lpstr>已用的字体</vt:lpstr>
      </vt:variant>
      <vt:variant>
        <vt:i4>25</vt:i4>
      </vt:variant>
      <vt:variant>
        <vt:lpstr>主题</vt:lpstr>
      </vt:variant>
      <vt:variant>
        <vt:i4>4</vt:i4>
      </vt:variant>
      <vt:variant>
        <vt:lpstr>幻灯片标题</vt:lpstr>
      </vt:variant>
      <vt:variant>
        <vt:i4>22</vt:i4>
      </vt:variant>
    </vt:vector>
  </HeadingPairs>
  <TitlesOfParts>
    <vt:vector size="51" baseType="lpstr">
      <vt:lpstr>Arial</vt:lpstr>
      <vt:lpstr>宋体</vt:lpstr>
      <vt:lpstr>Wingdings</vt:lpstr>
      <vt:lpstr>Calibri</vt:lpstr>
      <vt:lpstr>OPPOSans H</vt:lpstr>
      <vt:lpstr>微软雅黑</vt:lpstr>
      <vt:lpstr>Source Sans Pro</vt:lpstr>
      <vt:lpstr>Bebas Neue</vt:lpstr>
      <vt:lpstr>梦源宋体 CN W27</vt:lpstr>
      <vt:lpstr>Cambria</vt:lpstr>
      <vt:lpstr>汉仪中宋简</vt:lpstr>
      <vt:lpstr>Arial</vt:lpstr>
      <vt:lpstr>汉仪迪升英雄体W</vt:lpstr>
      <vt:lpstr>汉仪旗黑X1-55W</vt:lpstr>
      <vt:lpstr>Arial Unicode MS</vt:lpstr>
      <vt:lpstr>等线</vt:lpstr>
      <vt:lpstr>等线 Light</vt:lpstr>
      <vt:lpstr>OPPOSans R</vt:lpstr>
      <vt:lpstr>Segoe Print</vt:lpstr>
      <vt:lpstr>黑体</vt:lpstr>
      <vt:lpstr>OPPOSans H</vt:lpstr>
      <vt:lpstr>梦源宋体 CN W27</vt:lpstr>
      <vt:lpstr>汉仪中宋简</vt:lpstr>
      <vt:lpstr>汉仪旗黑X1-55W</vt:lpstr>
      <vt:lpstr>汉仪迪升英雄体W</vt:lpstr>
      <vt:lpstr>Office 主题​​</vt:lpstr>
      <vt:lpstr>2_Office 主题​​</vt:lpstr>
      <vt:lpstr>UIC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Def</dc:creator>
  <cp:lastModifiedBy>君</cp:lastModifiedBy>
  <cp:revision>332</cp:revision>
  <cp:lastPrinted>2025-10-09T04:58:00Z</cp:lastPrinted>
  <dcterms:created xsi:type="dcterms:W3CDTF">2024-04-08T01:00:00Z</dcterms:created>
  <dcterms:modified xsi:type="dcterms:W3CDTF">2026-10-15T06:34:58Z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A0CECCA808684CB5A4CA5CD6377CCD6D_13</vt:lpwstr>
  </property>
  <property fmtid="{D5CDD505-2E9C-101B-9397-08002B2CF9AE}" pid="3" name="KSOProductBuildVer">
    <vt:lpwstr>2052-12.1.0.29161</vt:lpwstr>
  </property>
</Properties>
</file>